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72" r:id="rId2"/>
    <p:sldMasterId id="2147483684" r:id="rId3"/>
    <p:sldMasterId id="2147483703" r:id="rId4"/>
    <p:sldMasterId id="2147483710" r:id="rId5"/>
    <p:sldMasterId id="2147483722" r:id="rId6"/>
  </p:sldMasterIdLst>
  <p:notesMasterIdLst>
    <p:notesMasterId r:id="rId38"/>
  </p:notesMasterIdLst>
  <p:sldIdLst>
    <p:sldId id="256" r:id="rId7"/>
    <p:sldId id="257" r:id="rId8"/>
    <p:sldId id="258" r:id="rId9"/>
    <p:sldId id="290" r:id="rId10"/>
    <p:sldId id="291" r:id="rId11"/>
    <p:sldId id="309" r:id="rId12"/>
    <p:sldId id="311" r:id="rId13"/>
    <p:sldId id="310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306" r:id="rId22"/>
    <p:sldId id="312" r:id="rId23"/>
    <p:sldId id="314" r:id="rId24"/>
    <p:sldId id="313" r:id="rId25"/>
    <p:sldId id="315" r:id="rId26"/>
    <p:sldId id="316" r:id="rId27"/>
    <p:sldId id="317" r:id="rId28"/>
    <p:sldId id="318" r:id="rId29"/>
    <p:sldId id="319" r:id="rId30"/>
    <p:sldId id="320" r:id="rId31"/>
    <p:sldId id="307" r:id="rId32"/>
    <p:sldId id="284" r:id="rId33"/>
    <p:sldId id="285" r:id="rId34"/>
    <p:sldId id="286" r:id="rId35"/>
    <p:sldId id="287" r:id="rId36"/>
    <p:sldId id="288" r:id="rId37"/>
  </p:sldIdLst>
  <p:sldSz cx="9144000" cy="5143500" type="screen16x9"/>
  <p:notesSz cx="6858000" cy="9144000"/>
  <p:embeddedFontLst>
    <p:embeddedFont>
      <p:font typeface="Wingdings 2" panose="05020102010507070707" pitchFamily="18" charset="2"/>
      <p:regular r:id="rId39"/>
    </p:embeddedFont>
    <p:embeddedFont>
      <p:font typeface="ＭＳ Ｐゴシック" panose="020B0600070205080204" pitchFamily="34" charset="-128"/>
      <p:regular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5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z-karlsruhe.de/en/leistungen/kristallographie/icsd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rivate.com/products/essential-science-indicators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lsevier.com/solutions/scopus/how-scopus-works/conten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uides.libraries.psu.edu/CitationStyles/Tool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tegrity.mit.edu/handbook/what-plagiarism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6f8954b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6f8954b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6f8954b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6f8954b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6f8954b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6f8954b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f9c23fcc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f9c23fcc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6f8954b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c6f8954b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f9f7de14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f9f7de14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https://www.fiz-karlsruhe.de/en/leistungen/kristallographie/icsd.html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3d4f2b8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3d4f2b8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564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0266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f9c23fccb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f9c23fccb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58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f9f7de14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f9f7de14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https://clarivate.com/products/essential-science-indicators/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https://www.elsevier.com/solutions/scopus/how-scopus-works/content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f9f7de14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f9f7de14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f9f7de14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f9f7de14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http://guides.libraries.psu.edu/CitationStyles/Tools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https://integrity.mit.edu/handbook/what-plagiarism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3720459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37204595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3d4f2b81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3d4f2b81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6f8954b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c6f8954b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f9c23fccb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f9c23fccb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3d20b963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3d20b963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874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895">
              <a:buFont typeface="Arial" pitchFamily="34" charset="0"/>
              <a:buChar char="•"/>
              <a:defRPr/>
            </a:pPr>
            <a:r>
              <a:rPr lang="en-US" dirty="0" smtClean="0"/>
              <a:t>When you click on the Cited References number, you</a:t>
            </a:r>
            <a:r>
              <a:rPr lang="en-US" baseline="0" dirty="0" smtClean="0"/>
              <a:t> will get a list of items that might look something like this. </a:t>
            </a:r>
          </a:p>
          <a:p>
            <a:pPr defTabSz="922895">
              <a:buFont typeface="Arial" pitchFamily="34" charset="0"/>
              <a:buChar char="•"/>
              <a:defRPr/>
            </a:pPr>
            <a:r>
              <a:rPr lang="en-US" b="1" baseline="0" dirty="0" smtClean="0"/>
              <a:t>**</a:t>
            </a:r>
            <a:r>
              <a:rPr lang="en-US" baseline="0" dirty="0" smtClean="0"/>
              <a:t>The title of the first reference here is blue, and it will link you directly to the source record in </a:t>
            </a:r>
            <a:r>
              <a:rPr lang="en-US" baseline="0" dirty="0" err="1" smtClean="0"/>
              <a:t>WoS</a:t>
            </a:r>
            <a:r>
              <a:rPr lang="en-US" baseline="0" dirty="0" smtClean="0"/>
              <a:t>. </a:t>
            </a:r>
          </a:p>
          <a:p>
            <a:pPr defTabSz="922895">
              <a:buFont typeface="Arial" pitchFamily="34" charset="0"/>
              <a:buChar char="•"/>
              <a:defRPr/>
            </a:pPr>
            <a:r>
              <a:rPr lang="en-US" b="1" baseline="0" dirty="0" smtClean="0"/>
              <a:t>** </a:t>
            </a:r>
            <a:r>
              <a:rPr lang="en-US" baseline="0" dirty="0" smtClean="0"/>
              <a:t>The fourth record is plain text, and it could be displayed this way for a number of reasons. Either the item is outside of your coverage, it does not have a source record in </a:t>
            </a:r>
            <a:r>
              <a:rPr lang="en-US" baseline="0" dirty="0" err="1" smtClean="0"/>
              <a:t>WoS</a:t>
            </a:r>
            <a:r>
              <a:rPr lang="en-US" baseline="0" dirty="0" smtClean="0"/>
              <a:t> (book, etc.) or it could be a citation variant.  If an author incorrectly cites a reference, there is a problem linking that information to a source record with conflicting citation information. </a:t>
            </a:r>
          </a:p>
          <a:p>
            <a:pPr defTabSz="922895">
              <a:buFont typeface="Arial" pitchFamily="34" charset="0"/>
              <a:buChar char="•"/>
              <a:defRPr/>
            </a:pPr>
            <a:r>
              <a:rPr lang="en-US" b="1" baseline="0" dirty="0" smtClean="0"/>
              <a:t>**</a:t>
            </a:r>
            <a:r>
              <a:rPr lang="en-US" baseline="0" dirty="0" smtClean="0"/>
              <a:t>You’ll notice that you are still able to navigate to the list of citing articles, even for citation variants.</a:t>
            </a:r>
          </a:p>
          <a:p>
            <a:pPr defTabSz="922895">
              <a:buFont typeface="Arial" pitchFamily="34" charset="0"/>
              <a:buChar char="•"/>
              <a:defRPr/>
            </a:pPr>
            <a:r>
              <a:rPr lang="en-US" baseline="0" dirty="0" smtClean="0"/>
              <a:t>You can use </a:t>
            </a:r>
            <a:r>
              <a:rPr lang="en-US" baseline="0" dirty="0" err="1" smtClean="0"/>
              <a:t>WoS</a:t>
            </a:r>
            <a:r>
              <a:rPr lang="en-US" baseline="0" dirty="0" smtClean="0"/>
              <a:t> to answer questions like:</a:t>
            </a:r>
          </a:p>
          <a:p>
            <a:pPr lvl="1"/>
            <a:r>
              <a:rPr lang="en-US" dirty="0">
                <a:latin typeface="Arial" charset="0"/>
              </a:rPr>
              <a:t>What papers on this topic are the most highly cited?  </a:t>
            </a:r>
          </a:p>
          <a:p>
            <a:pPr lvl="1"/>
            <a:r>
              <a:rPr lang="en-US" dirty="0">
                <a:latin typeface="Arial" charset="0"/>
              </a:rPr>
              <a:t>Which authors have published the most papers on this topic?  </a:t>
            </a:r>
          </a:p>
          <a:p>
            <a:pPr lvl="1"/>
            <a:r>
              <a:rPr lang="en-US" dirty="0">
                <a:latin typeface="Arial" charset="0"/>
              </a:rPr>
              <a:t>What organizations fund research in this area?  </a:t>
            </a:r>
          </a:p>
          <a:p>
            <a:pPr lvl="1"/>
            <a:r>
              <a:rPr lang="en-US" dirty="0">
                <a:latin typeface="Arial" charset="0"/>
              </a:rPr>
              <a:t>What institutions are involved in research related to this topic?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C005AB-2F16-4277-86FF-08E5608C34D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420" y="4379595"/>
            <a:ext cx="5547360" cy="4149090"/>
          </a:xfrm>
          <a:noFill/>
          <a:ln/>
        </p:spPr>
        <p:txBody>
          <a:bodyPr/>
          <a:lstStyle/>
          <a:p>
            <a:r>
              <a:rPr lang="en-GB" b="0" dirty="0" smtClean="0">
                <a:latin typeface="Arial" pitchFamily="34" charset="0"/>
              </a:rPr>
              <a:t>Locate a single paper using traditional search techniques, this is the paper in the </a:t>
            </a:r>
            <a:r>
              <a:rPr lang="en-GB" b="0" dirty="0" err="1" smtClean="0">
                <a:latin typeface="Arial" pitchFamily="34" charset="0"/>
              </a:rPr>
              <a:t>center</a:t>
            </a:r>
            <a:r>
              <a:rPr lang="en-GB" b="0" dirty="0" smtClean="0">
                <a:latin typeface="Arial" pitchFamily="34" charset="0"/>
              </a:rPr>
              <a:t> of the screen. </a:t>
            </a:r>
            <a:r>
              <a:rPr lang="en-GB" b="0" u="sng" dirty="0" smtClean="0">
                <a:latin typeface="Arial" pitchFamily="34" charset="0"/>
              </a:rPr>
              <a:t>Click</a:t>
            </a:r>
            <a:r>
              <a:rPr lang="en-GB" b="0" dirty="0" smtClean="0">
                <a:latin typeface="Arial" pitchFamily="34" charset="0"/>
              </a:rPr>
              <a:t> the “Cited References” link to see all the research that this discovery was based upon. </a:t>
            </a:r>
            <a:r>
              <a:rPr lang="en-GB" b="0" u="sng" dirty="0" smtClean="0">
                <a:latin typeface="Arial" pitchFamily="34" charset="0"/>
              </a:rPr>
              <a:t>Click</a:t>
            </a:r>
            <a:r>
              <a:rPr lang="en-GB" b="0" dirty="0" smtClean="0">
                <a:latin typeface="Arial" pitchFamily="34" charset="0"/>
              </a:rPr>
              <a:t> the “Times Cited” link to see the more recent developments. </a:t>
            </a:r>
            <a:r>
              <a:rPr lang="en-GB" b="0" u="sng" dirty="0" smtClean="0">
                <a:latin typeface="Arial" pitchFamily="34" charset="0"/>
              </a:rPr>
              <a:t>Click</a:t>
            </a:r>
            <a:r>
              <a:rPr lang="en-GB" b="0" dirty="0" smtClean="0">
                <a:latin typeface="Arial" pitchFamily="34" charset="0"/>
              </a:rPr>
              <a:t> “Related Records” to see research that is closely related to the original article. A Related Records search uses the concept of co-citation to establish the relationship; based on the fact that similar items often cite the same thing. </a:t>
            </a:r>
            <a:endParaRPr lang="en-US" b="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4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4BDCC-3C42-4B26-8550-B3A4AB802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6202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 anchor="b"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9F30D-679B-4DE3-869E-C3D6B81895B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1" y="4415792"/>
            <a:ext cx="4572000" cy="4183380"/>
          </a:xfrm>
          <a:noFill/>
          <a:ln/>
        </p:spPr>
        <p:txBody>
          <a:bodyPr lIns="0" tIns="0" rIns="0" bIns="0"/>
          <a:lstStyle/>
          <a:p>
            <a:pPr eaLnBrk="1" hangingPunct="1"/>
            <a:r>
              <a:rPr lang="en-US" dirty="0" smtClean="0"/>
              <a:t>Proximity is a way to specify how close one term should appear to another.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If you would like to search for an exact phrase, enter it in quotation marks.  You may truncate a phrase that is within quotes to retrieve variations in spelling and plural forms.  Note that the use of quotation</a:t>
            </a:r>
            <a:r>
              <a:rPr lang="en-US" baseline="0" dirty="0" smtClean="0"/>
              <a:t> marks disables the automatic search assistance or lemmatization.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NEAR finds terms within the same field, and allows you to specify how far apart terms should be.  If NEAR/10 is used, search terms must be within  a maximum of 10 words from one another.  If no number is specified the default is 15 words.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SAME operator is used only in the Address field and retrieves terms that all occur within the same address.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926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2D320-DEA9-4041-815A-3BC0356C0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6202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 anchor="b"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E935A-DF0F-461F-8007-86496732E26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1" y="4415792"/>
            <a:ext cx="4572000" cy="4183380"/>
          </a:xfrm>
          <a:noFill/>
          <a:ln/>
        </p:spPr>
        <p:txBody>
          <a:bodyPr lIns="0" tIns="0" rIns="0" bIns="0"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Here is a list of wildcard characters</a:t>
            </a:r>
            <a:r>
              <a:rPr lang="en-US" baseline="0" dirty="0" smtClean="0"/>
              <a:t> that are supported in Web of Knowledge.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The asterisk is the most flexible symbol and stands for any number of characters, including zero.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For topic searches you must have at least three characters if you use the asterisk wildcard character. That’s just for the topic search field.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The question mark stands for one character only.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The dollar sign stands for zero or one character.</a:t>
            </a:r>
            <a:r>
              <a:rPr lang="en-US" baseline="0" dirty="0" smtClean="0"/>
              <a:t> You cannot use the dollar sign for terms enclosed in quotation marks.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Automatic search assistance returns results with the plural forms of nouns, comparative forms of adjectives and different verb tenses. Also searches for British/U.S. English spelling variations. This is a purely linguistic feature, so it doesn’t work on a conceptual level. </a:t>
            </a:r>
            <a:r>
              <a:rPr lang="en-US" baseline="0" dirty="0" err="1" smtClean="0"/>
              <a:t>Tooth</a:t>
            </a:r>
            <a:r>
              <a:rPr lang="en-US" baseline="0" dirty="0" err="1" smtClean="0">
                <a:sym typeface="Wingdings" pitchFamily="2" charset="2"/>
              </a:rPr>
              <a:t>teeth</a:t>
            </a:r>
            <a:r>
              <a:rPr lang="en-US" baseline="0" dirty="0" smtClean="0">
                <a:sym typeface="Wingdings" pitchFamily="2" charset="2"/>
              </a:rPr>
              <a:t>, run/running/ran, good/better/best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43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3d20b963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3d20b963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1">
  <p:cSld name="AUTOLAYOUT_4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0" y="0"/>
            <a:ext cx="9144000" cy="346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/>
          <p:nvPr/>
        </p:nvSpPr>
        <p:spPr>
          <a:xfrm rot="10800000">
            <a:off x="3950564" y="150"/>
            <a:ext cx="3459900" cy="34599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 rot="10800000">
            <a:off x="3950564" y="125"/>
            <a:ext cx="3459900" cy="34599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/>
          <p:nvPr/>
        </p:nvSpPr>
        <p:spPr>
          <a:xfrm rot="10800000">
            <a:off x="4833295" y="150"/>
            <a:ext cx="3459900" cy="34599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 rot="10800000">
            <a:off x="4833295" y="125"/>
            <a:ext cx="3459900" cy="34599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 rot="10800000">
            <a:off x="5684100" y="125"/>
            <a:ext cx="3459900" cy="34599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>
            <a:off x="5684100" y="125"/>
            <a:ext cx="3459900" cy="34599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3568800" cy="284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324475" y="3612602"/>
            <a:ext cx="5124300" cy="130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8">
  <p:cSld name="AUTOLAYOUT_40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0">
  <p:cSld name="AUTOLAYOUT_42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7">
  <p:cSld name="AUTOLAYOUT_37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48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0"/>
          <p:cNvGrpSpPr/>
          <p:nvPr/>
        </p:nvGrpSpPr>
        <p:grpSpPr>
          <a:xfrm>
            <a:off x="2105247" y="1"/>
            <a:ext cx="7038765" cy="5138761"/>
            <a:chOff x="3388636" y="43347"/>
            <a:chExt cx="5755327" cy="4201767"/>
          </a:xfrm>
        </p:grpSpPr>
        <p:sp>
          <p:nvSpPr>
            <p:cNvPr id="118" name="Google Shape;118;p20"/>
            <p:cNvSpPr/>
            <p:nvPr/>
          </p:nvSpPr>
          <p:spPr>
            <a:xfrm>
              <a:off x="3837147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4285658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473416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518268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5631192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607970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6528215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6976726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742522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7873740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832225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877076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3837147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4285658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473416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518268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5631192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607970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6528215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6976726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742522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0"/>
            <p:cNvSpPr/>
            <p:nvPr/>
          </p:nvSpPr>
          <p:spPr>
            <a:xfrm>
              <a:off x="7873740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0"/>
            <p:cNvSpPr/>
            <p:nvPr/>
          </p:nvSpPr>
          <p:spPr>
            <a:xfrm>
              <a:off x="832225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877076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3837147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4285658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473416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518268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5631192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07970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6528215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6976726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742522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0"/>
            <p:cNvSpPr/>
            <p:nvPr/>
          </p:nvSpPr>
          <p:spPr>
            <a:xfrm>
              <a:off x="7873740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832225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877076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338863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3837147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4285658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473416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518268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5631192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07970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528215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97672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742522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7873740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832225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877076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338863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3837147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4285658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4734169" y="4336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518268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5631192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07970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528215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97672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7425229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7873740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832225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877076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3837147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4285658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473416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518268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5631192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607970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6528215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976726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742522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7873740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832225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877076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3837147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4285658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473416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518268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5631192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07970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528215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6976726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742522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7873740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832225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877076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3837147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4285658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473416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518268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5631192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607970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6528215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976726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742522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7873740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2225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877076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3837147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4285658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473416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518268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5631192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07970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6528215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6976726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742522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7873740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832225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877076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3837147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4285658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73416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518268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5631192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07970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528215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6976726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742522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7873740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832225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877076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0"/>
          <p:cNvSpPr/>
          <p:nvPr/>
        </p:nvSpPr>
        <p:spPr>
          <a:xfrm>
            <a:off x="3396590" y="0"/>
            <a:ext cx="32508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0"/>
          <p:cNvSpPr/>
          <p:nvPr/>
        </p:nvSpPr>
        <p:spPr>
          <a:xfrm>
            <a:off x="0" y="0"/>
            <a:ext cx="3415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"/>
          <p:cNvSpPr/>
          <p:nvPr/>
        </p:nvSpPr>
        <p:spPr>
          <a:xfrm>
            <a:off x="685175" y="1799775"/>
            <a:ext cx="61200" cy="238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ctrTitle"/>
          </p:nvPr>
        </p:nvSpPr>
        <p:spPr>
          <a:xfrm>
            <a:off x="992425" y="1799775"/>
            <a:ext cx="3136800" cy="173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1"/>
          </p:nvPr>
        </p:nvSpPr>
        <p:spPr>
          <a:xfrm>
            <a:off x="992425" y="3579375"/>
            <a:ext cx="3136800" cy="60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ldNum" idx="12"/>
          </p:nvPr>
        </p:nvSpPr>
        <p:spPr>
          <a:xfrm>
            <a:off x="8472458" y="4706554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18"/>
          <p:cNvGrpSpPr/>
          <p:nvPr/>
        </p:nvGrpSpPr>
        <p:grpSpPr>
          <a:xfrm>
            <a:off x="0" y="0"/>
            <a:ext cx="4316700" cy="5143500"/>
            <a:chOff x="0" y="0"/>
            <a:chExt cx="4316700" cy="5143500"/>
          </a:xfrm>
        </p:grpSpPr>
        <p:sp>
          <p:nvSpPr>
            <p:cNvPr id="96" name="Google Shape;96;p18"/>
            <p:cNvSpPr/>
            <p:nvPr/>
          </p:nvSpPr>
          <p:spPr>
            <a:xfrm>
              <a:off x="0" y="0"/>
              <a:ext cx="4316700" cy="5143500"/>
            </a:xfrm>
            <a:prstGeom prst="rect">
              <a:avLst/>
            </a:prstGeom>
            <a:solidFill>
              <a:srgbClr val="284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386075" y="4599625"/>
              <a:ext cx="13545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8"/>
            <p:cNvSpPr/>
            <p:nvPr/>
          </p:nvSpPr>
          <p:spPr>
            <a:xfrm>
              <a:off x="841363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1142492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3875425" y="3810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3732625" y="5187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25" y="653326"/>
            <a:ext cx="3706500" cy="33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4620575" y="653325"/>
            <a:ext cx="4211700" cy="374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47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0" y="0"/>
            <a:ext cx="9144000" cy="346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 rot="-5400000">
            <a:off x="5684575" y="600"/>
            <a:ext cx="3460200" cy="34590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5124300" cy="284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324475" y="3612602"/>
            <a:ext cx="5124300" cy="130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None/>
              <a:defRPr sz="18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923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6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9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68117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53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56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35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53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46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20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Wednesday, October 10,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2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Wednesday, October 10,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9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EEE_TAG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14850"/>
            <a:ext cx="1143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616744"/>
            <a:ext cx="7162800" cy="857250"/>
          </a:xfrm>
        </p:spPr>
        <p:txBody>
          <a:bodyPr/>
          <a:lstStyle>
            <a:lvl1pPr>
              <a:lnSpc>
                <a:spcPct val="900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1589" y="2971800"/>
            <a:ext cx="3919537" cy="131445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165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21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38F2-F709-47EE-8FDD-FB2B422AD65E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3EE4-127C-483D-8D90-68DBCBDAA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7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13A2E-4904-4E4E-813D-79C6EA28C87B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3BEFF-B5C1-48F1-B107-49ABF1D8A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034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69D2-6BFE-4BD1-A364-4B4D972A27CB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A7B65-14FA-48BF-8769-60E0FECA5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084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386C-9663-4FC9-BCE3-A4D283B198C2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F19E-4CE7-4717-97B2-8151B7983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57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FA0E1-BD4F-41BA-935E-C7F7B1C74201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0DDCC-F3D3-4982-82F6-59E0744CA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442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62CE9-5DC9-4C15-9E49-4BF73DB21CE2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9D4E-82A8-43D5-8B3A-7476FA6BD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9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067C6-9095-4E13-8AB3-6B120D383696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5FE8C-9211-496D-AAE9-88F177037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73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2F54-F54D-4184-AB45-63B93373DC7C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FAA1D-D22D-4AA6-BF66-3B59AB112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33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E5ACB-3918-4501-977F-CB5EE84F930E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ED206-90FD-4718-A645-14241D04C7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71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C5DC7-24CC-46CC-9ED1-8677EBC4FC9F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A04B-9B5C-43FE-9AC0-9C9477189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832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3812-4D64-4335-A9AA-2FB76B3EE974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F33A2-709F-48F6-B054-822DA1AB0A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68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457200"/>
            <a:ext cx="7848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6275" y="1500188"/>
            <a:ext cx="38481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6775" y="1500188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6775" y="3100388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34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66750" y="442913"/>
            <a:ext cx="7848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859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4859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0861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0861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9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2913"/>
            <a:ext cx="7848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485900"/>
            <a:ext cx="38481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5825" y="14859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5825" y="30861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5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457200"/>
            <a:ext cx="7848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5900"/>
            <a:ext cx="38481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485900"/>
            <a:ext cx="38481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43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00CEC4FD-C23A-40CA-9914-F490C67B2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95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234440"/>
            <a:ext cx="8326438" cy="3291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444501" y="4767263"/>
            <a:ext cx="358775" cy="273844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1221730-CF3C-4C69-994A-E6B271182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865188" y="4767263"/>
            <a:ext cx="1643062" cy="273844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>
              <a:defRPr/>
            </a:pPr>
            <a:fld id="{190294BD-18FE-4838-BCAF-23BF16565536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96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Snip Single Corner Rectangle 6"/>
          <p:cNvSpPr/>
          <p:nvPr/>
        </p:nvSpPr>
        <p:spPr>
          <a:xfrm flipH="1">
            <a:off x="0" y="2393156"/>
            <a:ext cx="9144000" cy="2750344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8" name="Group 6"/>
          <p:cNvGrpSpPr/>
          <p:nvPr/>
        </p:nvGrpSpPr>
        <p:grpSpPr>
          <a:xfrm flipH="1">
            <a:off x="1" y="0"/>
            <a:ext cx="8375969" cy="203114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9" name="Rectangle 8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 dirty="0"/>
            </a:p>
          </p:txBody>
        </p:sp>
        <p:sp>
          <p:nvSpPr>
            <p:cNvPr id="12" name="Right Triangle 1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>
                <a:solidFill>
                  <a:schemeClr val="bg2"/>
                </a:solidFill>
              </a:endParaRPr>
            </a:p>
          </p:txBody>
        </p:sp>
      </p:grp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47339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779464" y="2528121"/>
            <a:ext cx="4388183" cy="41754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779465" y="3141394"/>
            <a:ext cx="4388182" cy="3066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98475" y="980290"/>
            <a:ext cx="7556313" cy="837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5388762" y="2166574"/>
            <a:ext cx="3107590" cy="2159093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207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28613"/>
            <a:ext cx="8229600" cy="734616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200150"/>
            <a:ext cx="8229600" cy="3306366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-317500" y="1532335"/>
            <a:ext cx="847725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30250" y="3030141"/>
            <a:ext cx="847725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81126" y="1684020"/>
            <a:ext cx="6411595" cy="1203960"/>
          </a:xfrm>
        </p:spPr>
        <p:txBody>
          <a:bodyPr>
            <a:noAutofit/>
          </a:bodyPr>
          <a:lstStyle>
            <a:lvl1pPr marL="137160" indent="-342900" algn="l">
              <a:buFont typeface="Arial"/>
              <a:buNone/>
              <a:defRPr sz="1875"/>
            </a:lvl1pPr>
            <a:lvl2pPr marL="211931" indent="0" algn="l">
              <a:buFont typeface="Arial"/>
              <a:buNone/>
              <a:defRPr/>
            </a:lvl2pPr>
            <a:lvl3pPr marL="433388" indent="0" algn="l">
              <a:buFont typeface="Arial"/>
              <a:buNone/>
              <a:defRPr/>
            </a:lvl3pPr>
            <a:lvl4pPr marL="645319" indent="0" algn="l">
              <a:buFont typeface="Arial"/>
              <a:buNone/>
              <a:defRPr/>
            </a:lvl4pPr>
            <a:lvl5pPr marL="857250" indent="0" algn="l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1126" y="3101340"/>
            <a:ext cx="6411595" cy="2286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900"/>
            </a:lvl1pPr>
            <a:lvl2pPr marL="211931" indent="0" algn="l">
              <a:buFont typeface="Arial"/>
              <a:buNone/>
              <a:defRPr/>
            </a:lvl2pPr>
            <a:lvl3pPr marL="433388" indent="0" algn="l">
              <a:buFont typeface="Arial"/>
              <a:buNone/>
              <a:defRPr/>
            </a:lvl3pPr>
            <a:lvl4pPr marL="645319" indent="0" algn="l">
              <a:buFont typeface="Arial"/>
              <a:buNone/>
              <a:defRPr/>
            </a:lvl4pPr>
            <a:lvl5pPr marL="857250" indent="0" algn="l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7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3924192" y="1046381"/>
            <a:ext cx="4580874" cy="259034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498475" y="1722120"/>
            <a:ext cx="3016886" cy="7239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498475" y="2545080"/>
            <a:ext cx="3016250" cy="899399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125"/>
            </a:lvl1pPr>
            <a:lvl2pPr marL="211931" indent="0">
              <a:buFont typeface="Arial"/>
              <a:buNone/>
              <a:defRPr sz="900"/>
            </a:lvl2pPr>
            <a:lvl3pPr marL="433388" indent="0">
              <a:buFont typeface="Arial"/>
              <a:buNone/>
              <a:defRPr sz="900"/>
            </a:lvl3pPr>
            <a:lvl4pPr marL="645319" indent="0">
              <a:buFont typeface="Arial"/>
              <a:buNone/>
              <a:defRPr sz="900"/>
            </a:lvl4pPr>
            <a:lvl5pPr marL="857250" indent="0">
              <a:buFont typeface="Arial"/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84990"/>
            <a:ext cx="7556313" cy="48275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8474" y="1028701"/>
            <a:ext cx="6440488" cy="47982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5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22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cwhitecompou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81538"/>
            <a:ext cx="1481138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56060"/>
            <a:ext cx="7772400" cy="85725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457450"/>
            <a:ext cx="6400800" cy="97155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65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58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20AB-9A39-49AD-83C5-1B44FF55013B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0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6A42-C9A0-403D-B704-F3D8DAB46E98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19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F03B-B149-4BCD-AF48-6803575CC432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51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ABCAE-D4DB-4BB1-B36F-F863743D9D93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79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0FD-5C5C-4A0C-BD3D-9328E02EFF50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2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85B1-65B9-4DC1-8E2B-9C1FD9227631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3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7FCB-BBFB-4A08-A030-A73F722FBFEC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07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9A02-674E-40C9-ADD9-81F7672036B2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85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F0C20-9996-446C-8C49-D717DCDC347D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459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81B99-7B93-4C4E-A664-777D8BFA7C8D}" type="slidenum">
              <a:rPr lang="en-US" altLang="en-US"/>
              <a:pPr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7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42938"/>
            <a:ext cx="1457325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9" y="642938"/>
            <a:ext cx="1944687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9" y="642938"/>
            <a:ext cx="2365375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642938"/>
            <a:ext cx="1955800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42938"/>
            <a:ext cx="1500188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8145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20185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6B25720-AA52-4BDC-BF9F-9097C23477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66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8145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20185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0" y="783551"/>
            <a:ext cx="1828800" cy="1371600"/>
          </a:xfrm>
          <a:blipFill>
            <a:blip r:embed="rId6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indent="0" algn="ctr">
              <a:buNone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1828800" y="783551"/>
            <a:ext cx="1828800" cy="1371600"/>
          </a:xfrm>
          <a:blipFill>
            <a:blip r:embed="rId7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/>
          </p:nvPr>
        </p:nvSpPr>
        <p:spPr>
          <a:xfrm>
            <a:off x="3657600" y="783551"/>
            <a:ext cx="1828800" cy="1371600"/>
          </a:xfrm>
          <a:blipFill>
            <a:blip r:embed="rId8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/>
          </p:nvPr>
        </p:nvSpPr>
        <p:spPr>
          <a:xfrm>
            <a:off x="5486400" y="783551"/>
            <a:ext cx="1828800" cy="1371600"/>
          </a:xfrm>
          <a:blipFill>
            <a:blip r:embed="rId9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/>
          </p:nvPr>
        </p:nvSpPr>
        <p:spPr>
          <a:xfrm>
            <a:off x="7315200" y="783551"/>
            <a:ext cx="1828800" cy="1371600"/>
          </a:xfrm>
          <a:blipFill>
            <a:blip r:embed="rId10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indent="0" algn="ctr">
              <a:buNone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DAEBAB5-F935-42C6-BBAC-23B431A6F8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88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42938"/>
            <a:ext cx="1457325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9" y="642938"/>
            <a:ext cx="1944687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9" y="642938"/>
            <a:ext cx="2365375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642938"/>
            <a:ext cx="1955800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42938"/>
            <a:ext cx="1500188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9" y="4348163"/>
            <a:ext cx="1208087" cy="5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8145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20185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ACC2A70-22AC-4B5F-8691-4FFEC455B3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94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9" y="4348163"/>
            <a:ext cx="1208087" cy="5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8145"/>
            <a:ext cx="7772400" cy="522983"/>
          </a:xfrm>
        </p:spPr>
        <p:txBody>
          <a:bodyPr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20185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0" y="783551"/>
            <a:ext cx="1828800" cy="1371600"/>
          </a:xfrm>
          <a:blipFill>
            <a:blip r:embed="rId6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indent="0" algn="ctr">
              <a:buNone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1828800" y="783551"/>
            <a:ext cx="1828800" cy="1371600"/>
          </a:xfrm>
          <a:blipFill>
            <a:blip r:embed="rId7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/>
          </p:nvPr>
        </p:nvSpPr>
        <p:spPr>
          <a:xfrm>
            <a:off x="3657600" y="783551"/>
            <a:ext cx="1828800" cy="1371600"/>
          </a:xfrm>
          <a:blipFill>
            <a:blip r:embed="rId8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/>
          </p:nvPr>
        </p:nvSpPr>
        <p:spPr>
          <a:xfrm>
            <a:off x="5486400" y="783551"/>
            <a:ext cx="1828800" cy="1371600"/>
          </a:xfrm>
          <a:blipFill>
            <a:blip r:embed="rId9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/>
          </p:nvPr>
        </p:nvSpPr>
        <p:spPr>
          <a:xfrm>
            <a:off x="7315200" y="783551"/>
            <a:ext cx="1828800" cy="1371600"/>
          </a:xfrm>
          <a:blipFill>
            <a:blip r:embed="rId10"/>
            <a:stretch>
              <a:fillRect/>
            </a:stretch>
          </a:blipFill>
        </p:spPr>
        <p:txBody>
          <a:bodyPr rtlCol="0" anchor="ctr">
            <a:normAutofit/>
          </a:bodyPr>
          <a:lstStyle>
            <a:lvl1pPr marL="0" indent="0" algn="ctr">
              <a:buNone/>
              <a:defRPr sz="21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D3C4CC2-7AEA-43A4-99D3-941BB6ED25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73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3"/>
            <a:ext cx="7886700" cy="620819"/>
          </a:xfrm>
        </p:spPr>
        <p:txBody>
          <a:bodyPr>
            <a:normAutofit/>
          </a:bodyPr>
          <a:lstStyle>
            <a:lvl1pPr>
              <a:defRPr sz="330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C4E6ACF-7BB4-48B0-ABA7-93248F8287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0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370285"/>
            <a:ext cx="1268412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1" y="862013"/>
            <a:ext cx="1876425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>
            <a:fillRect/>
          </a:stretch>
        </p:blipFill>
        <p:spPr bwMode="auto">
          <a:xfrm>
            <a:off x="-3175" y="-2381"/>
            <a:ext cx="3263900" cy="24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2190751"/>
            <a:ext cx="2298700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3"/>
            <a:ext cx="7886700" cy="620819"/>
          </a:xfrm>
        </p:spPr>
        <p:txBody>
          <a:bodyPr>
            <a:normAutofit/>
          </a:bodyPr>
          <a:lstStyle>
            <a:lvl1pPr>
              <a:defRPr sz="3300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10A0125-3C42-4023-88C8-42C24585D9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46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/>
          <a:stretch>
            <a:fillRect/>
          </a:stretch>
        </p:blipFill>
        <p:spPr bwMode="auto">
          <a:xfrm>
            <a:off x="-23813" y="0"/>
            <a:ext cx="9167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47123"/>
            <a:ext cx="7886700" cy="620819"/>
          </a:xfrm>
        </p:spPr>
        <p:txBody>
          <a:bodyPr>
            <a:normAutofit/>
          </a:bodyPr>
          <a:lstStyle>
            <a:lvl1pPr>
              <a:defRPr sz="330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B7FA96E-0A6E-4EB0-88C6-76E70AD0E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49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0EC2C7C-A275-49FE-8561-9545C35217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49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009D316B-88AF-47F5-BB6F-FD221EDE43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34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0EBA6F9-71AA-4AC9-94D4-589399AC70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656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FDB1FC8-4352-4112-9698-75D74DB028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518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>
              <a:defRPr/>
            </a:pPr>
            <a:fld id="{DD441636-1025-4A4D-ABD2-2678F88996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0764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E12531E-951A-4E55-8417-81ECC2CB4E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92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655EE16-E7CC-45D6-B30A-61814563B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565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3789576" y="1369219"/>
            <a:ext cx="4725775" cy="2844404"/>
          </a:xfrm>
        </p:spPr>
        <p:txBody>
          <a:bodyPr rtlCol="0"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C966DBE3-7C63-41AD-B363-6F1FC59764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8650" y="1369219"/>
            <a:ext cx="3886200" cy="2222393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C76A8B4-38F0-420C-8050-F3AE20FA8F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92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>
              <a:defRPr/>
            </a:pPr>
            <a:fld id="{B83E6B24-38EE-4464-BAB9-E108B0D65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6141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93069ED-692E-4EF7-B19E-63981EEB7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552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9150" y="3004793"/>
            <a:ext cx="3886200" cy="1208829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D28EB73-775A-4CAB-8C54-A9708729B4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221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712643" y="1369219"/>
            <a:ext cx="2802707" cy="2844404"/>
          </a:xfrm>
        </p:spPr>
        <p:txBody>
          <a:bodyPr rtlCol="0"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685800">
              <a:defRPr>
                <a:solidFill>
                  <a:srgbClr val="0066A1"/>
                </a:solidFill>
                <a:latin typeface="Calibri" pitchFamily="34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F00C688-7AE9-4DD1-9A14-D65E1916F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237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7DB83D-1763-4EB1-8A28-2337F9F1AFB3}" type="datetime1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>
              <a:defRPr/>
            </a:pPr>
            <a:fld id="{C491DBAD-A5EB-4423-A30D-671731B339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75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454B40-B06D-49FF-B97A-0F6342B6A394}" type="datetime1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>
              <a:defRPr/>
            </a:pPr>
            <a:fld id="{45971AF4-95BD-48E6-AE1C-4BAF23EAB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4772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F3971C4-737A-4ED4-8F0C-B06B4AD88B17}" type="datetime1">
              <a:rPr lang="en-US"/>
              <a:pPr>
                <a:defRPr/>
              </a:pPr>
              <a:t>10/10/2018</a:t>
            </a:fld>
            <a:endParaRPr lang="en-US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>
              <a:defRPr/>
            </a:pPr>
            <a:fld id="{1C0EECC7-EE7E-4DB4-A3F3-C7C84F644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0306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5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6" r:id="rId16"/>
    <p:sldLayoutId id="2147483669" r:id="rId17"/>
    <p:sldLayoutId id="214748367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B385921-A91A-409C-921C-0E0EC1E750EC}" type="datetime2">
              <a:rPr lang="en-US" smtClean="0"/>
              <a:t>Wednesday, October 10,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45318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405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219200" y="4629150"/>
            <a:ext cx="31242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5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158C594-259A-440A-A230-EE5FCC05096E}" type="datetime1">
              <a:rPr lang="en-US"/>
              <a:pPr>
                <a:defRPr/>
              </a:pPr>
              <a:t>10/10/2018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533400" y="4629150"/>
            <a:ext cx="685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5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0519F5-135C-4E8B-BCCB-A3B6E8466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4" name="Picture 7" descr="IEEE_TAG_BLU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43413"/>
            <a:ext cx="914400" cy="3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67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22"/>
        </a:buBlip>
        <a:defRPr sz="21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1950">
          <a:solidFill>
            <a:schemeClr val="tx1"/>
          </a:solidFill>
          <a:latin typeface="+mn-lt"/>
          <a:ea typeface="ＭＳ Ｐゴシック" pitchFamily="-112" charset="-128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ＭＳ Ｐゴシック" pitchFamily="-112" charset="-128"/>
          <a:cs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1500">
          <a:solidFill>
            <a:schemeClr val="tx1"/>
          </a:solidFill>
          <a:latin typeface="+mn-lt"/>
          <a:ea typeface="ＭＳ Ｐゴシック" pitchFamily="-112" charset="-128"/>
          <a:cs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585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485901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00164" y="4724401"/>
            <a:ext cx="2992437" cy="1547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563">
                <a:solidFill>
                  <a:schemeClr val="tx1">
                    <a:tint val="75000"/>
                  </a:schemeClr>
                </a:solidFill>
                <a:latin typeface="Verdana"/>
                <a:ea typeface="ＭＳ Ｐゴシック" charset="0"/>
                <a:cs typeface="Verdana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3077" name="Group 1"/>
          <p:cNvGrpSpPr>
            <a:grpSpLocks/>
          </p:cNvGrpSpPr>
          <p:nvPr userDrawn="1"/>
        </p:nvGrpSpPr>
        <p:grpSpPr bwMode="auto">
          <a:xfrm>
            <a:off x="611189" y="4886325"/>
            <a:ext cx="8542337" cy="264319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/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" name="Group 26"/>
          <p:cNvGrpSpPr/>
          <p:nvPr userDrawn="1"/>
        </p:nvGrpSpPr>
        <p:grpSpPr>
          <a:xfrm flipV="1">
            <a:off x="776791" y="4946956"/>
            <a:ext cx="8375969" cy="203114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/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" name="Group 29"/>
          <p:cNvGrpSpPr/>
          <p:nvPr userDrawn="1"/>
        </p:nvGrpSpPr>
        <p:grpSpPr>
          <a:xfrm flipH="1">
            <a:off x="-3749" y="0"/>
            <a:ext cx="8375969" cy="203114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/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</p:grpSp>
      <p:pic>
        <p:nvPicPr>
          <p:cNvPr id="3080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454461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3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25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ts val="1500"/>
        </a:spcBef>
        <a:spcAft>
          <a:spcPct val="0"/>
        </a:spcAft>
        <a:buBlip>
          <a:blip r:embed="rId10"/>
        </a:buBlip>
        <a:defRPr sz="165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469106" indent="-257175" algn="l" rtl="0" eaLnBrk="0" fontAlgn="base" hangingPunct="0">
        <a:spcBef>
          <a:spcPts val="450"/>
        </a:spcBef>
        <a:spcAft>
          <a:spcPct val="0"/>
        </a:spcAft>
        <a:buSzPct val="100000"/>
        <a:buBlip>
          <a:blip r:embed="rId11"/>
        </a:buBlip>
        <a:defRPr sz="1500" kern="1200">
          <a:solidFill>
            <a:schemeClr val="bg2"/>
          </a:solidFill>
          <a:latin typeface="Verdana"/>
          <a:ea typeface="ＭＳ Ｐゴシック" charset="0"/>
          <a:cs typeface="ＭＳ Ｐゴシック"/>
        </a:defRPr>
      </a:lvl2pPr>
      <a:lvl3pPr marL="647700" indent="-214313" algn="l" rtl="0" eaLnBrk="0" fontAlgn="base" hangingPunct="0">
        <a:spcBef>
          <a:spcPts val="450"/>
        </a:spcBef>
        <a:spcAft>
          <a:spcPct val="0"/>
        </a:spcAft>
        <a:buSzPct val="100000"/>
        <a:buBlip>
          <a:blip r:embed="rId11"/>
        </a:buBlip>
        <a:defRPr kern="1200">
          <a:solidFill>
            <a:schemeClr val="bg2"/>
          </a:solidFill>
          <a:latin typeface="Verdana"/>
          <a:ea typeface="ＭＳ Ｐゴシック" charset="0"/>
          <a:cs typeface="ＭＳ Ｐゴシック"/>
        </a:defRPr>
      </a:lvl3pPr>
      <a:lvl4pPr marL="859631" indent="-214313" algn="l" rtl="0" eaLnBrk="0" fontAlgn="base" hangingPunct="0">
        <a:spcBef>
          <a:spcPts val="450"/>
        </a:spcBef>
        <a:spcAft>
          <a:spcPct val="0"/>
        </a:spcAft>
        <a:buSzPct val="100000"/>
        <a:buBlip>
          <a:blip r:embed="rId11"/>
        </a:buBlip>
        <a:defRPr kern="1200">
          <a:solidFill>
            <a:schemeClr val="bg2"/>
          </a:solidFill>
          <a:latin typeface="Verdana"/>
          <a:ea typeface="ＭＳ Ｐゴシック" charset="0"/>
          <a:cs typeface="ＭＳ Ｐゴシック"/>
        </a:defRPr>
      </a:lvl4pPr>
      <a:lvl5pPr marL="1071563" indent="-214313" algn="l" rtl="0" eaLnBrk="0" fontAlgn="base" hangingPunct="0">
        <a:spcBef>
          <a:spcPts val="450"/>
        </a:spcBef>
        <a:spcAft>
          <a:spcPct val="0"/>
        </a:spcAft>
        <a:buSzPct val="100000"/>
        <a:buBlip>
          <a:blip r:embed="rId11"/>
        </a:buBlip>
        <a:defRPr kern="1200">
          <a:solidFill>
            <a:schemeClr val="bg2"/>
          </a:solidFill>
          <a:latin typeface="Verdana"/>
          <a:ea typeface="ＭＳ Ｐゴシック" charset="0"/>
          <a:cs typeface="ＭＳ Ｐゴシック"/>
        </a:defRPr>
      </a:lvl5pPr>
      <a:lvl6pPr marL="1283494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1500188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1718072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1928813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4935141"/>
            <a:ext cx="914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>
              <a:defRPr sz="7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0A2DD5-35BD-4151-989B-27928EC1543D}" type="slidenum">
              <a:rPr lang="en-US" altLang="en-US"/>
              <a:pPr>
                <a:defRPr/>
              </a:pPr>
              <a:t>‹#›</a:t>
            </a:fld>
            <a:endParaRPr lang="en-US" altLang="en-US" sz="1050"/>
          </a:p>
        </p:txBody>
      </p:sp>
      <p:pic>
        <p:nvPicPr>
          <p:cNvPr id="4101" name="Picture 8" descr="mac_darkblu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r="3764" b="11485"/>
          <a:stretch>
            <a:fillRect/>
          </a:stretch>
        </p:blipFill>
        <p:spPr bwMode="auto">
          <a:xfrm>
            <a:off x="7696201" y="4620817"/>
            <a:ext cx="1077913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25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257175" indent="-2571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15"/>
        </a:buBlip>
        <a:defRPr sz="21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557213" indent="-21431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1950">
          <a:solidFill>
            <a:schemeClr val="tx1"/>
          </a:solidFill>
          <a:latin typeface="+mn-lt"/>
          <a:ea typeface="+mn-ea"/>
          <a:cs typeface="ＭＳ Ｐゴシック"/>
        </a:defRPr>
      </a:lvl2pPr>
      <a:lvl3pPr marL="857250" indent="-1714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200150" indent="-1714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15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1543050" indent="-1714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1885950" indent="-171450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416719"/>
            <a:ext cx="7886700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Topic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71562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764" y="4654154"/>
            <a:ext cx="4857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AB5C27-D643-48A0-A270-E8FAB6749F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4486275"/>
            <a:ext cx="1216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71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50" b="1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50" b="1">
          <a:solidFill>
            <a:srgbClr val="0066A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66A1"/>
        </a:buClr>
        <a:buFont typeface="LucidaGrande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LucidaGrande"/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6A1"/>
        </a:buClr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guides.zsr.wfu.edu/metrics" TargetMode="Externa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zsr.wfu.edu/il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uides.zsr.wfu.edu/sarah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Inside Science 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Resources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Sarah Jeong, MLIS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Research &amp; Instruction Librarian for Science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October 4, 2018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250" y="1744900"/>
            <a:ext cx="2454825" cy="15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0" name="Google Shape;390;p43"/>
          <p:cNvCxnSpPr/>
          <p:nvPr/>
        </p:nvCxnSpPr>
        <p:spPr>
          <a:xfrm>
            <a:off x="420075" y="2927037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91" name="Google Shape;391;p4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Abstracts → SciFinder</a:t>
            </a:r>
            <a:endParaRPr/>
          </a:p>
        </p:txBody>
      </p:sp>
      <p:grpSp>
        <p:nvGrpSpPr>
          <p:cNvPr id="392" name="Google Shape;392;p43"/>
          <p:cNvGrpSpPr/>
          <p:nvPr/>
        </p:nvGrpSpPr>
        <p:grpSpPr>
          <a:xfrm>
            <a:off x="369350" y="2864883"/>
            <a:ext cx="129000" cy="770742"/>
            <a:chOff x="369350" y="2864883"/>
            <a:chExt cx="129000" cy="770742"/>
          </a:xfrm>
        </p:grpSpPr>
        <p:sp>
          <p:nvSpPr>
            <p:cNvPr id="393" name="Google Shape;393;p43"/>
            <p:cNvSpPr/>
            <p:nvPr/>
          </p:nvSpPr>
          <p:spPr>
            <a:xfrm>
              <a:off x="369350" y="286488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4" name="Google Shape;394;p43"/>
            <p:cNvCxnSpPr/>
            <p:nvPr/>
          </p:nvCxnSpPr>
          <p:spPr>
            <a:xfrm>
              <a:off x="433850" y="2991525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395" name="Google Shape;395;p43"/>
          <p:cNvSpPr txBox="1">
            <a:spLocks noGrp="1"/>
          </p:cNvSpPr>
          <p:nvPr>
            <p:ph type="body" idx="4294967295"/>
          </p:nvPr>
        </p:nvSpPr>
        <p:spPr>
          <a:xfrm>
            <a:off x="464100" y="3238125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1907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CA compiled citations &amp; abstracts for major chemical journals</a:t>
            </a:r>
            <a:endParaRPr sz="1100"/>
          </a:p>
        </p:txBody>
      </p:sp>
      <p:grpSp>
        <p:nvGrpSpPr>
          <p:cNvPr id="396" name="Google Shape;396;p43"/>
          <p:cNvGrpSpPr/>
          <p:nvPr/>
        </p:nvGrpSpPr>
        <p:grpSpPr>
          <a:xfrm>
            <a:off x="1553050" y="1736575"/>
            <a:ext cx="129000" cy="1254971"/>
            <a:chOff x="1553050" y="1736575"/>
            <a:chExt cx="129000" cy="1254971"/>
          </a:xfrm>
        </p:grpSpPr>
        <p:sp>
          <p:nvSpPr>
            <p:cNvPr id="397" name="Google Shape;397;p43"/>
            <p:cNvSpPr/>
            <p:nvPr/>
          </p:nvSpPr>
          <p:spPr>
            <a:xfrm>
              <a:off x="1553050" y="2862546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43"/>
            <p:cNvCxnSpPr/>
            <p:nvPr/>
          </p:nvCxnSpPr>
          <p:spPr>
            <a:xfrm rot="10800000">
              <a:off x="1614125" y="1736575"/>
              <a:ext cx="0" cy="112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399" name="Google Shape;399;p43"/>
          <p:cNvSpPr txBox="1">
            <a:spLocks noGrp="1"/>
          </p:cNvSpPr>
          <p:nvPr>
            <p:ph type="body" idx="4294967295"/>
          </p:nvPr>
        </p:nvSpPr>
        <p:spPr>
          <a:xfrm>
            <a:off x="1629250" y="1492700"/>
            <a:ext cx="2174400" cy="1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Late 1950s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Added registry numbers</a:t>
            </a:r>
            <a:endParaRPr sz="1100"/>
          </a:p>
        </p:txBody>
      </p:sp>
      <p:grpSp>
        <p:nvGrpSpPr>
          <p:cNvPr id="400" name="Google Shape;400;p43"/>
          <p:cNvGrpSpPr/>
          <p:nvPr/>
        </p:nvGrpSpPr>
        <p:grpSpPr>
          <a:xfrm>
            <a:off x="3484800" y="2862533"/>
            <a:ext cx="129000" cy="773079"/>
            <a:chOff x="3484800" y="2862533"/>
            <a:chExt cx="129000" cy="773079"/>
          </a:xfrm>
        </p:grpSpPr>
        <p:sp>
          <p:nvSpPr>
            <p:cNvPr id="401" name="Google Shape;401;p43"/>
            <p:cNvSpPr/>
            <p:nvPr/>
          </p:nvSpPr>
          <p:spPr>
            <a:xfrm>
              <a:off x="3484800" y="286253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2" name="Google Shape;402;p43"/>
            <p:cNvCxnSpPr/>
            <p:nvPr/>
          </p:nvCxnSpPr>
          <p:spPr>
            <a:xfrm>
              <a:off x="3546200" y="2991513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403" name="Google Shape;403;p43"/>
          <p:cNvSpPr txBox="1">
            <a:spLocks noGrp="1"/>
          </p:cNvSpPr>
          <p:nvPr>
            <p:ph type="body" idx="4294967295"/>
          </p:nvPr>
        </p:nvSpPr>
        <p:spPr>
          <a:xfrm>
            <a:off x="3561000" y="3238050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Late 1990s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SciFinder Scholar available via desktop client software</a:t>
            </a:r>
            <a:endParaRPr sz="1100"/>
          </a:p>
        </p:txBody>
      </p:sp>
      <p:grpSp>
        <p:nvGrpSpPr>
          <p:cNvPr id="404" name="Google Shape;404;p43"/>
          <p:cNvGrpSpPr/>
          <p:nvPr/>
        </p:nvGrpSpPr>
        <p:grpSpPr>
          <a:xfrm>
            <a:off x="5144075" y="1736575"/>
            <a:ext cx="129000" cy="1257296"/>
            <a:chOff x="5144075" y="1736575"/>
            <a:chExt cx="129000" cy="1257296"/>
          </a:xfrm>
        </p:grpSpPr>
        <p:sp>
          <p:nvSpPr>
            <p:cNvPr id="405" name="Google Shape;405;p43"/>
            <p:cNvSpPr/>
            <p:nvPr/>
          </p:nvSpPr>
          <p:spPr>
            <a:xfrm>
              <a:off x="5144075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6" name="Google Shape;406;p43"/>
            <p:cNvCxnSpPr/>
            <p:nvPr/>
          </p:nvCxnSpPr>
          <p:spPr>
            <a:xfrm rot="10800000">
              <a:off x="5208575" y="1736575"/>
              <a:ext cx="0" cy="1128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407" name="Google Shape;407;p43"/>
          <p:cNvSpPr txBox="1">
            <a:spLocks noGrp="1"/>
          </p:cNvSpPr>
          <p:nvPr>
            <p:ph type="body" idx="4294967295"/>
          </p:nvPr>
        </p:nvSpPr>
        <p:spPr>
          <a:xfrm>
            <a:off x="5220275" y="1492700"/>
            <a:ext cx="2174400" cy="10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2004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SciFinder Scholar purchased by ZSR Library</a:t>
            </a:r>
            <a:endParaRPr sz="1100"/>
          </a:p>
        </p:txBody>
      </p:sp>
      <p:grpSp>
        <p:nvGrpSpPr>
          <p:cNvPr id="408" name="Google Shape;408;p43"/>
          <p:cNvGrpSpPr/>
          <p:nvPr/>
        </p:nvGrpSpPr>
        <p:grpSpPr>
          <a:xfrm>
            <a:off x="6657900" y="2864871"/>
            <a:ext cx="129000" cy="770742"/>
            <a:chOff x="6657900" y="2864871"/>
            <a:chExt cx="129000" cy="770742"/>
          </a:xfrm>
        </p:grpSpPr>
        <p:sp>
          <p:nvSpPr>
            <p:cNvPr id="409" name="Google Shape;409;p43"/>
            <p:cNvSpPr/>
            <p:nvPr/>
          </p:nvSpPr>
          <p:spPr>
            <a:xfrm>
              <a:off x="6657900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10" name="Google Shape;410;p43"/>
            <p:cNvCxnSpPr/>
            <p:nvPr/>
          </p:nvCxnSpPr>
          <p:spPr>
            <a:xfrm>
              <a:off x="6722400" y="2991513"/>
              <a:ext cx="0" cy="644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411" name="Google Shape;411;p43"/>
          <p:cNvSpPr txBox="1">
            <a:spLocks noGrp="1"/>
          </p:cNvSpPr>
          <p:nvPr>
            <p:ph type="body" idx="4294967295"/>
          </p:nvPr>
        </p:nvSpPr>
        <p:spPr>
          <a:xfrm>
            <a:off x="6734100" y="3238050"/>
            <a:ext cx="21744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2012-present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Unlimited users on SciFinder at WFU</a:t>
            </a:r>
            <a:endParaRPr sz="1100"/>
          </a:p>
        </p:txBody>
      </p:sp>
      <p:pic>
        <p:nvPicPr>
          <p:cNvPr id="412" name="Google Shape;4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075" y="702125"/>
            <a:ext cx="27051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 txBox="1">
            <a:spLocks noGrp="1"/>
          </p:cNvSpPr>
          <p:nvPr>
            <p:ph type="body" idx="4294967295"/>
          </p:nvPr>
        </p:nvSpPr>
        <p:spPr>
          <a:xfrm>
            <a:off x="5927602" y="2849100"/>
            <a:ext cx="30441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Database of chemical catalogs supplied by vendors by price &amp; availability</a:t>
            </a:r>
            <a:endParaRPr/>
          </a:p>
        </p:txBody>
      </p:sp>
      <p:sp>
        <p:nvSpPr>
          <p:cNvPr id="418" name="Google Shape;418;p44"/>
          <p:cNvSpPr txBox="1">
            <a:spLocks noGrp="1"/>
          </p:cNvSpPr>
          <p:nvPr>
            <p:ph type="body" idx="4294967295"/>
          </p:nvPr>
        </p:nvSpPr>
        <p:spPr>
          <a:xfrm>
            <a:off x="154400" y="2694975"/>
            <a:ext cx="2438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Begun 1907-  but now goes back to 1800s including U.S. chemical patents 1808-1859</a:t>
            </a:r>
            <a:r>
              <a:rPr lang="en" sz="1200"/>
              <a:t/>
            </a:r>
            <a:br>
              <a:rPr lang="en" sz="1200"/>
            </a:br>
            <a:endParaRPr sz="1200"/>
          </a:p>
        </p:txBody>
      </p:sp>
      <p:sp>
        <p:nvSpPr>
          <p:cNvPr id="419" name="Google Shape;419;p44"/>
          <p:cNvSpPr txBox="1">
            <a:spLocks noGrp="1"/>
          </p:cNvSpPr>
          <p:nvPr>
            <p:ph type="body" idx="4294967295"/>
          </p:nvPr>
        </p:nvSpPr>
        <p:spPr>
          <a:xfrm>
            <a:off x="2592803" y="2746300"/>
            <a:ext cx="33348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Identification for each chemical in CAplus database.</a:t>
            </a:r>
            <a:br>
              <a:rPr lang="en"/>
            </a:br>
            <a:r>
              <a:rPr lang="en"/>
              <a:t>Experimental &amp; Predicted properties</a:t>
            </a:r>
            <a:endParaRPr/>
          </a:p>
        </p:txBody>
      </p:sp>
      <p:pic>
        <p:nvPicPr>
          <p:cNvPr id="420" name="Google Shape;4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625" y="1615400"/>
            <a:ext cx="2925275" cy="7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225" y="1768650"/>
            <a:ext cx="31813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069" y="1812175"/>
            <a:ext cx="16478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0125" y="0"/>
            <a:ext cx="39814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body" idx="4294967295"/>
          </p:nvPr>
        </p:nvSpPr>
        <p:spPr>
          <a:xfrm>
            <a:off x="5474527" y="2796825"/>
            <a:ext cx="29817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Biomedical citation database of PubMed produced by the National Library of Medicine</a:t>
            </a:r>
            <a:endParaRPr/>
          </a:p>
        </p:txBody>
      </p:sp>
      <p:sp>
        <p:nvSpPr>
          <p:cNvPr id="429" name="Google Shape;429;p45"/>
          <p:cNvSpPr txBox="1">
            <a:spLocks noGrp="1"/>
          </p:cNvSpPr>
          <p:nvPr>
            <p:ph type="body" idx="4294967295"/>
          </p:nvPr>
        </p:nvSpPr>
        <p:spPr>
          <a:xfrm>
            <a:off x="327663" y="2796836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Reaction database, searchable by structure going back to 1840s</a:t>
            </a:r>
            <a:r>
              <a:rPr lang="en" sz="1200"/>
              <a:t/>
            </a:r>
            <a:br>
              <a:rPr lang="en" sz="1200"/>
            </a:br>
            <a:endParaRPr sz="1200"/>
          </a:p>
        </p:txBody>
      </p:sp>
      <p:sp>
        <p:nvSpPr>
          <p:cNvPr id="430" name="Google Shape;430;p45"/>
          <p:cNvSpPr txBox="1">
            <a:spLocks noGrp="1"/>
          </p:cNvSpPr>
          <p:nvPr>
            <p:ph type="body" idx="4294967295"/>
          </p:nvPr>
        </p:nvSpPr>
        <p:spPr>
          <a:xfrm>
            <a:off x="3028645" y="2796836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Regulation of chemical substances, both U.S. and abroad</a:t>
            </a:r>
            <a:endParaRPr/>
          </a:p>
        </p:txBody>
      </p:sp>
      <p:pic>
        <p:nvPicPr>
          <p:cNvPr id="431" name="Google Shape;4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56" y="1908650"/>
            <a:ext cx="2077631" cy="53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606" y="1921350"/>
            <a:ext cx="2077631" cy="50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775" y="1864565"/>
            <a:ext cx="2177400" cy="61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5075" y="304800"/>
            <a:ext cx="39814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6"/>
          <p:cNvSpPr txBox="1">
            <a:spLocks noGrp="1"/>
          </p:cNvSpPr>
          <p:nvPr>
            <p:ph type="title"/>
          </p:nvPr>
        </p:nvSpPr>
        <p:spPr>
          <a:xfrm>
            <a:off x="29115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Registry Record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0" name="Google Shape;440;p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Allows you to print Experimental Properties, extracted from actual papers, instead of entire record.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Predicted Properties determined by software algorithms.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1" name="Google Shape;4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4100"/>
            <a:ext cx="398145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Journal Citation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156:676941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7" name="Google Shape;447;p4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Can reference it</a:t>
            </a:r>
            <a:br>
              <a:rPr lang="en" sz="18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CAN:156:676941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 b="1">
                <a:latin typeface="Trebuchet MS"/>
                <a:ea typeface="Trebuchet MS"/>
                <a:cs typeface="Trebuchet MS"/>
                <a:sym typeface="Trebuchet MS"/>
              </a:rPr>
              <a:t>Document Identifier</a:t>
            </a: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Always year:number or volume:number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750" y="1114425"/>
            <a:ext cx="4673675" cy="12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4001" cy="4326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1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7764600" cy="3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>
                <a:solidFill>
                  <a:srgbClr val="FFFFFF"/>
                </a:solidFill>
              </a:rPr>
              <a:t>“While working in a specific sub-discipline of science, I strongly feel we need to </a:t>
            </a:r>
            <a:r>
              <a:rPr lang="en" sz="3000">
                <a:solidFill>
                  <a:srgbClr val="FFFFFF"/>
                </a:solidFill>
              </a:rPr>
              <a:t>cross the boundary of one sub-discipline</a:t>
            </a:r>
            <a:r>
              <a:rPr lang="en" sz="3000" b="0">
                <a:solidFill>
                  <a:srgbClr val="FFFFFF"/>
                </a:solidFill>
              </a:rPr>
              <a:t> and should be able to appreciate and correlate to other divisions of science and engineering.”</a:t>
            </a:r>
            <a:r>
              <a:rPr lang="en" sz="1800" b="0">
                <a:solidFill>
                  <a:srgbClr val="FFFFFF"/>
                </a:solidFill>
              </a:rPr>
              <a:t> </a:t>
            </a:r>
            <a:endParaRPr sz="1800"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000000"/>
                </a:solidFill>
              </a:rPr>
              <a:t>				-Chemistry Ph.D. student</a:t>
            </a:r>
            <a:endParaRPr sz="1800" b="0">
              <a:solidFill>
                <a:srgbClr val="000000"/>
              </a:solidFill>
            </a:endParaRPr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3">
            <a:alphaModFix/>
          </a:blip>
          <a:srcRect t="7820" b="7812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9" name="Google Shape;379;p41"/>
          <p:cNvSpPr txBox="1"/>
          <p:nvPr/>
        </p:nvSpPr>
        <p:spPr>
          <a:xfrm>
            <a:off x="615500" y="0"/>
            <a:ext cx="80742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“While working in a specific sub-discipline of science, I strongly feel we need to cross the boundary of one sub-discipline and should be able to appreciate and correlate to other divisions of science and engineering.”</a:t>
            </a:r>
            <a:endParaRPr sz="36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/>
            </a:r>
            <a:br>
              <a:rPr lang="en" sz="3000" b="1">
                <a:solidFill>
                  <a:srgbClr val="FFFFFF"/>
                </a:solidFill>
              </a:rPr>
            </a:br>
            <a:r>
              <a:rPr lang="en" sz="3000" b="1">
                <a:solidFill>
                  <a:srgbClr val="FFFFFF"/>
                </a:solidFill>
              </a:rPr>
              <a:t>		</a:t>
            </a:r>
            <a:r>
              <a:rPr lang="en" b="1">
                <a:solidFill>
                  <a:srgbClr val="FFFFFF"/>
                </a:solidFill>
              </a:rPr>
              <a:t>										-WFU Ph.D. student</a:t>
            </a:r>
            <a:endParaRPr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4"/>
          <p:cNvSpPr>
            <a:spLocks noGrp="1"/>
          </p:cNvSpPr>
          <p:nvPr>
            <p:ph type="title"/>
          </p:nvPr>
        </p:nvSpPr>
        <p:spPr>
          <a:xfrm>
            <a:off x="1657350" y="261852"/>
            <a:ext cx="6169819" cy="710738"/>
          </a:xfrm>
        </p:spPr>
        <p:txBody>
          <a:bodyPr/>
          <a:lstStyle/>
          <a:p>
            <a:pPr eaLnBrk="1" hangingPunct="1"/>
            <a:r>
              <a:rPr lang="en-US" altLang="en-US" sz="2100" dirty="0">
                <a:solidFill>
                  <a:srgbClr val="005582"/>
                </a:solidFill>
                <a:ea typeface="ＭＳ Ｐゴシック" panose="020B0600070205080204" pitchFamily="34" charset="-128"/>
              </a:rPr>
              <a:t>IEEE </a:t>
            </a:r>
            <a:r>
              <a:rPr lang="en-US" altLang="en-US" sz="2100" i="1" dirty="0">
                <a:solidFill>
                  <a:srgbClr val="005582"/>
                </a:solidFill>
                <a:ea typeface="ＭＳ Ｐゴシック" panose="020B0600070205080204" pitchFamily="34" charset="-128"/>
              </a:rPr>
              <a:t>Xplore</a:t>
            </a:r>
            <a:r>
              <a:rPr lang="en-US" altLang="en-US" sz="2100" dirty="0">
                <a:solidFill>
                  <a:srgbClr val="005582"/>
                </a:solidFill>
                <a:ea typeface="ＭＳ Ｐゴシック" panose="020B0600070205080204" pitchFamily="34" charset="-128"/>
              </a:rPr>
              <a:t> Digital Library</a:t>
            </a:r>
            <a:r>
              <a:rPr lang="en-US" altLang="en-US" dirty="0" smtClean="0">
                <a:solidFill>
                  <a:srgbClr val="0066A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solidFill>
                  <a:srgbClr val="0066A1"/>
                </a:solidFill>
                <a:ea typeface="ＭＳ Ｐゴシック" panose="020B0600070205080204" pitchFamily="34" charset="-128"/>
              </a:rPr>
            </a:br>
            <a:r>
              <a:rPr lang="en-US" altLang="en-US" sz="1500" dirty="0">
                <a:solidFill>
                  <a:srgbClr val="A50021"/>
                </a:solidFill>
                <a:ea typeface="ＭＳ Ｐゴシック" panose="020B0600070205080204" pitchFamily="34" charset="-128"/>
              </a:rPr>
              <a:t>Unlimited full text access includes…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11" y="891541"/>
            <a:ext cx="5049981" cy="3934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273" y="891541"/>
            <a:ext cx="4806827" cy="3763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15" y="1602278"/>
            <a:ext cx="1157143" cy="1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73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214438" y="280988"/>
            <a:ext cx="6684169" cy="857250"/>
          </a:xfrm>
        </p:spPr>
        <p:txBody>
          <a:bodyPr/>
          <a:lstStyle/>
          <a:p>
            <a:r>
              <a:rPr lang="en-US" altLang="en-US" sz="1950" dirty="0">
                <a:ea typeface="ＭＳ Ｐゴシック" panose="020B0600070205080204" pitchFamily="34" charset="-128"/>
              </a:rPr>
              <a:t>IEEE </a:t>
            </a:r>
            <a:r>
              <a:rPr lang="en-US" altLang="en-US" sz="1950" i="1" dirty="0">
                <a:ea typeface="ＭＳ Ｐゴシック" panose="020B0600070205080204" pitchFamily="34" charset="-128"/>
              </a:rPr>
              <a:t>Xplore</a:t>
            </a:r>
            <a:r>
              <a:rPr lang="en-US" altLang="en-US" sz="1950" dirty="0">
                <a:ea typeface="ＭＳ Ｐゴシック" panose="020B0600070205080204" pitchFamily="34" charset="-128"/>
              </a:rPr>
              <a:t> has a variety of BROWSE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68" y="635767"/>
            <a:ext cx="5022632" cy="43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31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214438" y="280988"/>
            <a:ext cx="6684169" cy="857250"/>
          </a:xfrm>
        </p:spPr>
        <p:txBody>
          <a:bodyPr/>
          <a:lstStyle/>
          <a:p>
            <a:r>
              <a:rPr lang="en-US" altLang="en-US" sz="1950" dirty="0">
                <a:ea typeface="ＭＳ Ｐゴシック" panose="020B0600070205080204" pitchFamily="34" charset="-128"/>
              </a:rPr>
              <a:t>IEEE </a:t>
            </a:r>
            <a:r>
              <a:rPr lang="en-US" altLang="en-US" sz="1950" i="1" dirty="0">
                <a:ea typeface="ＭＳ Ｐゴシック" panose="020B0600070205080204" pitchFamily="34" charset="-128"/>
              </a:rPr>
              <a:t>Xplore</a:t>
            </a:r>
            <a:r>
              <a:rPr lang="en-US" altLang="en-US" sz="1950" dirty="0">
                <a:ea typeface="ＭＳ Ｐゴシック" panose="020B0600070205080204" pitchFamily="34" charset="-128"/>
              </a:rPr>
              <a:t> has a variety of SEARCH options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977" y="709613"/>
            <a:ext cx="5172114" cy="41327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Down Arrow 12"/>
          <p:cNvSpPr/>
          <p:nvPr/>
        </p:nvSpPr>
        <p:spPr bwMode="auto">
          <a:xfrm rot="16200000">
            <a:off x="4408289" y="1726829"/>
            <a:ext cx="296465" cy="450056"/>
          </a:xfrm>
          <a:prstGeom prst="downArrow">
            <a:avLst/>
          </a:prstGeom>
          <a:solidFill>
            <a:srgbClr val="950D2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r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25" y="1888115"/>
            <a:ext cx="1020366" cy="84177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2042734" y="1215541"/>
            <a:ext cx="297656" cy="403622"/>
          </a:xfrm>
          <a:prstGeom prst="downArrow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r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344" y="1662807"/>
            <a:ext cx="779266" cy="695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707" y="709613"/>
            <a:ext cx="1352897" cy="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2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3568800" cy="2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			</a:t>
            </a:r>
            <a:endParaRPr i="1"/>
          </a:p>
        </p:txBody>
      </p:sp>
      <p:sp>
        <p:nvSpPr>
          <p:cNvPr id="258" name="Google Shape;258;p22"/>
          <p:cNvSpPr txBox="1">
            <a:spLocks noGrp="1"/>
          </p:cNvSpPr>
          <p:nvPr>
            <p:ph type="subTitle" idx="1"/>
          </p:nvPr>
        </p:nvSpPr>
        <p:spPr>
          <a:xfrm>
            <a:off x="324475" y="3612602"/>
            <a:ext cx="51243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-Chemistry Ph.D. Student</a:t>
            </a:r>
            <a:endParaRPr/>
          </a:p>
        </p:txBody>
      </p:sp>
      <p:pic>
        <p:nvPicPr>
          <p:cNvPr id="259" name="Google Shape;259;p22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22"/>
          <p:cNvSpPr txBox="1"/>
          <p:nvPr/>
        </p:nvSpPr>
        <p:spPr>
          <a:xfrm>
            <a:off x="190550" y="125825"/>
            <a:ext cx="73386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“Literature search is an integral part for</a:t>
            </a:r>
            <a:r>
              <a:rPr lang="en" sz="3200" b="1">
                <a:solidFill>
                  <a:schemeClr val="dk1"/>
                </a:solidFill>
              </a:rPr>
              <a:t> modern  interdisciplinary research.”</a:t>
            </a:r>
            <a:r>
              <a:rPr lang="en" sz="32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261" name="Google Shape;261;p22"/>
          <p:cNvPicPr preferRelativeResize="0"/>
          <p:nvPr/>
        </p:nvPicPr>
        <p:blipFill rotWithShape="1">
          <a:blip r:embed="rId4">
            <a:alphaModFix/>
          </a:blip>
          <a:srcRect t="7805" b="7813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5">
            <a:alphaModFix/>
          </a:blip>
          <a:srcRect t="31248" b="312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" name="Google Shape;263;p22"/>
          <p:cNvSpPr txBox="1"/>
          <p:nvPr/>
        </p:nvSpPr>
        <p:spPr>
          <a:xfrm>
            <a:off x="0" y="0"/>
            <a:ext cx="4132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“Literature search is an integral part for</a:t>
            </a:r>
            <a:r>
              <a:rPr lang="en" sz="3200" b="1">
                <a:solidFill>
                  <a:schemeClr val="dk1"/>
                </a:solidFill>
              </a:rPr>
              <a:t> modern  interdisciplinary research.”</a:t>
            </a:r>
            <a:r>
              <a:rPr lang="en" sz="32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5">
            <a:alphaModFix/>
          </a:blip>
          <a:srcRect t="31248" b="312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5" name="Google Shape;265;p22"/>
          <p:cNvSpPr txBox="1"/>
          <p:nvPr/>
        </p:nvSpPr>
        <p:spPr>
          <a:xfrm>
            <a:off x="190550" y="269100"/>
            <a:ext cx="3912600" cy="24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“Literature search is an integral part of modern </a:t>
            </a:r>
            <a:endParaRPr sz="30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Interdisciplinary research.”</a:t>
            </a:r>
            <a:endParaRPr sz="30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-WFU Ph.D. student</a:t>
            </a:r>
            <a:endParaRPr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1279923" y="400050"/>
            <a:ext cx="6616303" cy="914400"/>
          </a:xfrm>
        </p:spPr>
        <p:txBody>
          <a:bodyPr/>
          <a:lstStyle/>
          <a:p>
            <a:r>
              <a:rPr lang="en-US" altLang="en-US" sz="2100" b="1">
                <a:solidFill>
                  <a:srgbClr val="0066A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IEEE Xplore has a variety of search options</a:t>
            </a:r>
            <a:endParaRPr lang="en-US" altLang="en-US" sz="2100" b="1" i="1">
              <a:solidFill>
                <a:srgbClr val="0066A1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1657350" y="1200150"/>
            <a:ext cx="5829300" cy="337185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Search bar on the home page </a:t>
            </a:r>
            <a:r>
              <a:rPr lang="en-US" altLang="en-US" sz="1800" dirty="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– searches metadata only (Citation, abstract, index terms). Automatic AND unless you use “”.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ADVANCED SEARCH </a:t>
            </a:r>
            <a:r>
              <a:rPr lang="en-US" altLang="en-US" sz="1800" dirty="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– searches metadata or full text. Boolean operators of AND, OR, NOT. 25 fields for filtering with a maximum of 11 keyword.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COMMAND SEARCH </a:t>
            </a:r>
            <a:r>
              <a:rPr lang="en-US" altLang="en-US" sz="1800" dirty="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-  searches metadata or full text. Boolean operators of AND, OR, NOT, NEAR, ONEAR. A maximum of 15 terms</a:t>
            </a:r>
          </a:p>
        </p:txBody>
      </p:sp>
    </p:spTree>
    <p:extLst>
      <p:ext uri="{BB962C8B-B14F-4D97-AF65-F5344CB8AC3E}">
        <p14:creationId xmlns:p14="http://schemas.microsoft.com/office/powerpoint/2010/main" val="25577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14438" y="280988"/>
            <a:ext cx="6684169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pPr defTabSz="685800">
              <a:buClrTx/>
              <a:defRPr/>
            </a:pPr>
            <a:r>
              <a:rPr lang="en-US" altLang="en-US" sz="2100" dirty="0">
                <a:solidFill>
                  <a:srgbClr val="005582"/>
                </a:solidFill>
                <a:latin typeface="Verdana"/>
                <a:ea typeface="ＭＳ Ｐゴシック" panose="020B0600070205080204" pitchFamily="34" charset="-128"/>
              </a:rPr>
              <a:t>Advanced Search allows for more precision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75" y="709613"/>
            <a:ext cx="5001926" cy="4093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153" y="2026501"/>
            <a:ext cx="1414286" cy="2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4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14438" y="280988"/>
            <a:ext cx="6684169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ＭＳ Ｐゴシック" pitchFamily="28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pPr defTabSz="685800">
              <a:buClrTx/>
              <a:defRPr/>
            </a:pPr>
            <a:r>
              <a:rPr lang="en-US" altLang="en-US" sz="2100" dirty="0">
                <a:solidFill>
                  <a:srgbClr val="005582"/>
                </a:solidFill>
                <a:latin typeface="Verdana"/>
                <a:ea typeface="ＭＳ Ｐゴシック" panose="020B0600070205080204" pitchFamily="34" charset="-128"/>
              </a:rPr>
              <a:t>Refine, export, set search alert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5" y="833833"/>
            <a:ext cx="4804423" cy="3892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187" y="859231"/>
            <a:ext cx="1024196" cy="381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5" y="859232"/>
            <a:ext cx="845300" cy="8008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707" y="2337517"/>
            <a:ext cx="1028438" cy="716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232" y="859232"/>
            <a:ext cx="864694" cy="1160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60348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7"/>
          <p:cNvSpPr>
            <a:spLocks noGrp="1"/>
          </p:cNvSpPr>
          <p:nvPr>
            <p:ph type="title"/>
          </p:nvPr>
        </p:nvSpPr>
        <p:spPr>
          <a:xfrm>
            <a:off x="1657350" y="171450"/>
            <a:ext cx="5829300" cy="685800"/>
          </a:xfrm>
        </p:spPr>
        <p:txBody>
          <a:bodyPr/>
          <a:lstStyle/>
          <a:p>
            <a:pPr algn="ctr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Command Search</a:t>
            </a: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714750" y="2971800"/>
            <a:ext cx="171450" cy="114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kern="12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628650"/>
            <a:ext cx="5000625" cy="3320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286250" y="1143001"/>
            <a:ext cx="3657600" cy="18697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kern="1200" dirty="0">
                <a:solidFill>
                  <a:srgbClr val="FF0000"/>
                </a:solidFill>
                <a:latin typeface="Arial"/>
                <a:ea typeface="ＭＳ Ｐゴシック"/>
              </a:rPr>
              <a:t>Metadata only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ＭＳ Ｐゴシック"/>
              </a:rPr>
              <a:t>security AND “internet of things”           1988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ＭＳ Ｐゴシック"/>
              </a:rPr>
              <a:t>security NEAR/4 “internet of things”        </a:t>
            </a:r>
            <a:r>
              <a:rPr lang="en-US" sz="1050" b="1" kern="1200" dirty="0">
                <a:solidFill>
                  <a:srgbClr val="FF0000"/>
                </a:solidFill>
                <a:latin typeface="Arial"/>
                <a:ea typeface="ＭＳ Ｐゴシック"/>
              </a:rPr>
              <a:t>234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b="1" kern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kern="1200" dirty="0">
                <a:solidFill>
                  <a:srgbClr val="FF0000"/>
                </a:solidFill>
                <a:latin typeface="Arial"/>
                <a:ea typeface="ＭＳ Ｐゴシック"/>
              </a:rPr>
              <a:t>Full text and metadata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ＭＳ Ｐゴシック"/>
              </a:rPr>
              <a:t>security AND “internet of things”          10,164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kern="1200" dirty="0">
                <a:solidFill>
                  <a:srgbClr val="000000"/>
                </a:solidFill>
                <a:latin typeface="Arial"/>
                <a:ea typeface="ＭＳ Ｐゴシック"/>
              </a:rPr>
              <a:t>security NEAR/4 “internet of things”       </a:t>
            </a:r>
            <a:r>
              <a:rPr lang="en-US" sz="1050" b="1" kern="1200" dirty="0">
                <a:solidFill>
                  <a:srgbClr val="FF0000"/>
                </a:solidFill>
                <a:latin typeface="Arial"/>
                <a:ea typeface="ＭＳ Ｐゴシック"/>
              </a:rPr>
              <a:t>1,241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kern="1200" dirty="0">
                <a:solidFill>
                  <a:srgbClr val="000000"/>
                </a:solidFill>
                <a:latin typeface="Arial"/>
                <a:ea typeface="ＭＳ Ｐゴシック"/>
              </a:rPr>
              <a:t>15 keywords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kern="1200" dirty="0">
                <a:solidFill>
                  <a:srgbClr val="000000"/>
                </a:solidFill>
                <a:latin typeface="Arial"/>
                <a:ea typeface="ＭＳ Ｐゴシック"/>
              </a:rPr>
              <a:t>The only search to allow the NEAR or ONEAR operator</a:t>
            </a:r>
          </a:p>
        </p:txBody>
      </p:sp>
    </p:spTree>
    <p:extLst>
      <p:ext uri="{BB962C8B-B14F-4D97-AF65-F5344CB8AC3E}">
        <p14:creationId xmlns:p14="http://schemas.microsoft.com/office/powerpoint/2010/main" val="331279138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560" y="293025"/>
            <a:ext cx="6225194" cy="878032"/>
          </a:xfrm>
        </p:spPr>
        <p:txBody>
          <a:bodyPr/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Supplemental items – PPT, video, author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561" y="791788"/>
            <a:ext cx="6027096" cy="3462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71" y="704504"/>
            <a:ext cx="5243744" cy="3597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632" y="2750127"/>
            <a:ext cx="1074741" cy="6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 txBox="1">
            <a:spLocks/>
          </p:cNvSpPr>
          <p:nvPr/>
        </p:nvSpPr>
        <p:spPr bwMode="auto">
          <a:xfrm>
            <a:off x="994172" y="225029"/>
            <a:ext cx="6858001" cy="4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/>
              <a:buChar char="▸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/>
              <a:buChar char="-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>
                <a:solidFill>
                  <a:srgbClr val="0066A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New Code &amp; Datasets Tab within Article</a:t>
            </a:r>
          </a:p>
        </p:txBody>
      </p:sp>
      <p:sp>
        <p:nvSpPr>
          <p:cNvPr id="151555" name="Slide Number Placeholder 3"/>
          <p:cNvSpPr txBox="1">
            <a:spLocks/>
          </p:cNvSpPr>
          <p:nvPr/>
        </p:nvSpPr>
        <p:spPr bwMode="auto">
          <a:xfrm>
            <a:off x="1147763" y="4898232"/>
            <a:ext cx="270272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/>
              <a:buChar char="▸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/>
              <a:buChar char="-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fld id="{B92BF52E-AA48-43CE-B76D-DB810BFD9D3B}" type="slidenum">
              <a:rPr lang="en-US" altLang="en-US" sz="750" kern="1200">
                <a:solidFill>
                  <a:srgbClr val="A6A6A6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pPr algn="ctr" defTabSz="3429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t>25</a:t>
            </a:fld>
            <a:endParaRPr lang="en-US" altLang="en-US" sz="750" kern="1200">
              <a:solidFill>
                <a:srgbClr val="A6A6A6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27" y="908880"/>
            <a:ext cx="4683860" cy="3012607"/>
          </a:xfrm>
          <a:prstGeom prst="rect">
            <a:avLst/>
          </a:prstGeom>
        </p:spPr>
      </p:pic>
      <p:sp>
        <p:nvSpPr>
          <p:cNvPr id="151558" name="Left Arrow 4"/>
          <p:cNvSpPr>
            <a:spLocks noChangeArrowheads="1"/>
          </p:cNvSpPr>
          <p:nvPr/>
        </p:nvSpPr>
        <p:spPr bwMode="auto">
          <a:xfrm>
            <a:off x="6098377" y="2198800"/>
            <a:ext cx="515670" cy="232172"/>
          </a:xfrm>
          <a:prstGeom prst="leftArrow">
            <a:avLst>
              <a:gd name="adj1" fmla="val 50000"/>
              <a:gd name="adj2" fmla="val 50064"/>
            </a:avLst>
          </a:prstGeom>
          <a:solidFill>
            <a:schemeClr val="accent6"/>
          </a:solidFill>
          <a:ln w="1270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/>
              <a:buChar char="▸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/>
              <a:buChar char="-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en-US" sz="1800" kern="12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667905" y="3982840"/>
            <a:ext cx="3022997" cy="41549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/>
              <a:buChar char="▸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/>
              <a:buChar char="-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050" b="1" kern="1200" dirty="0">
                <a:solidFill>
                  <a:srgbClr val="70AD47"/>
                </a:solidFill>
                <a:ea typeface="ＭＳ Ｐゴシック" panose="020B0600070205080204" pitchFamily="34" charset="-128"/>
                <a:cs typeface="+mn-cs"/>
              </a:rPr>
              <a:t>Link to code on Code Ocean, where users may view, run, modify, and download code.</a:t>
            </a:r>
          </a:p>
        </p:txBody>
      </p:sp>
      <p:sp>
        <p:nvSpPr>
          <p:cNvPr id="151557" name="Down Arrow 3"/>
          <p:cNvSpPr>
            <a:spLocks noChangeArrowheads="1"/>
          </p:cNvSpPr>
          <p:nvPr/>
        </p:nvSpPr>
        <p:spPr bwMode="auto">
          <a:xfrm rot="5400000">
            <a:off x="5798426" y="799184"/>
            <a:ext cx="336665" cy="410225"/>
          </a:xfrm>
          <a:prstGeom prst="downArrow">
            <a:avLst>
              <a:gd name="adj1" fmla="val 50000"/>
              <a:gd name="adj2" fmla="val 49891"/>
            </a:avLst>
          </a:prstGeom>
          <a:solidFill>
            <a:schemeClr val="accent6"/>
          </a:solidFill>
          <a:ln w="1270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/>
              <a:buChar char="▸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/>
              <a:buChar char="-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66A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en-US" sz="1800" kern="12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95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 animBg="1"/>
      <p:bldP spid="151559" grpId="0" animBg="1"/>
      <p:bldP spid="1515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Today</a:t>
            </a:r>
            <a:endParaRPr sz="48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23"/>
          <p:cNvSpPr txBox="1">
            <a:spLocks noGrp="1"/>
          </p:cNvSpPr>
          <p:nvPr>
            <p:ph type="body" idx="1"/>
          </p:nvPr>
        </p:nvSpPr>
        <p:spPr>
          <a:xfrm>
            <a:off x="3829573" y="357800"/>
            <a:ext cx="4844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Literature </a:t>
            </a:r>
            <a:r>
              <a:rPr lang="en" sz="18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Searching</a:t>
            </a: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Web of </a:t>
            </a: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</a:t>
            </a: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SciFinder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IEEE Xplore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Metrics </a:t>
            </a:r>
            <a:r>
              <a:rPr lang="en" sz="18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Scopus &amp; Essential Science Indicators</a:t>
            </a:r>
            <a:endParaRPr sz="1800" dirty="0" smtClean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Reference Managers</a:t>
            </a:r>
            <a:br>
              <a:rPr lang="en" sz="1800" b="1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Zotero/Mendeley/Endnote</a:t>
            </a:r>
            <a:endParaRPr sz="1800" dirty="0" smtClean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Interlibrary Loan/Book Orders </a:t>
            </a:r>
            <a:endParaRPr sz="1800" b="1" dirty="0" smtClean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Book a Research Sesion</a:t>
            </a:r>
            <a:endParaRPr sz="1800" b="1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702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49"/>
          <p:cNvPicPr preferRelativeResize="0"/>
          <p:nvPr/>
        </p:nvPicPr>
        <p:blipFill rotWithShape="1">
          <a:blip r:embed="rId3">
            <a:alphaModFix/>
          </a:blip>
          <a:srcRect l="7839" r="24340" b="-11706"/>
          <a:stretch/>
        </p:blipFill>
        <p:spPr>
          <a:xfrm>
            <a:off x="0" y="-1"/>
            <a:ext cx="4562577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9"/>
          <p:cNvPicPr preferRelativeResize="0"/>
          <p:nvPr/>
        </p:nvPicPr>
        <p:blipFill rotWithShape="1">
          <a:blip r:embed="rId4">
            <a:alphaModFix/>
          </a:blip>
          <a:srcRect l="35952" t="-21360" r="2945" b="-54447"/>
          <a:stretch/>
        </p:blipFill>
        <p:spPr>
          <a:xfrm>
            <a:off x="4572000" y="581649"/>
            <a:ext cx="4562574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9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https://guides.zsr.wfu.edu/metrics</a:t>
            </a: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0"/>
          <p:cNvPicPr preferRelativeResize="0"/>
          <p:nvPr/>
        </p:nvPicPr>
        <p:blipFill rotWithShape="1">
          <a:blip r:embed="rId3">
            <a:alphaModFix/>
          </a:blip>
          <a:srcRect l="22753" r="22759"/>
          <a:stretch/>
        </p:blipFill>
        <p:spPr>
          <a:xfrm>
            <a:off x="307187" y="317750"/>
            <a:ext cx="4220075" cy="237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0"/>
          <p:cNvPicPr preferRelativeResize="0"/>
          <p:nvPr/>
        </p:nvPicPr>
        <p:blipFill rotWithShape="1">
          <a:blip r:embed="rId4">
            <a:alphaModFix/>
          </a:blip>
          <a:srcRect l="13662" r="13662"/>
          <a:stretch/>
        </p:blipFill>
        <p:spPr>
          <a:xfrm>
            <a:off x="4610000" y="317750"/>
            <a:ext cx="4220074" cy="237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0"/>
          <p:cNvPicPr preferRelativeResize="0"/>
          <p:nvPr/>
        </p:nvPicPr>
        <p:blipFill rotWithShape="1">
          <a:blip r:embed="rId5">
            <a:alphaModFix/>
          </a:blip>
          <a:srcRect l="4865" r="4856"/>
          <a:stretch/>
        </p:blipFill>
        <p:spPr>
          <a:xfrm>
            <a:off x="307175" y="2792475"/>
            <a:ext cx="8522901" cy="20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3568800" cy="2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Interlibrary Loan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Books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Articles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Off-site storage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3" name="Google Shape;473;p51"/>
          <p:cNvSpPr txBox="1">
            <a:spLocks noGrp="1"/>
          </p:cNvSpPr>
          <p:nvPr>
            <p:ph type="subTitle" idx="1"/>
          </p:nvPr>
        </p:nvSpPr>
        <p:spPr>
          <a:xfrm>
            <a:off x="324475" y="3612602"/>
            <a:ext cx="51243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http://zsr.wfu.edu/ill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875" y="127650"/>
            <a:ext cx="3390425" cy="3877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Today</a:t>
            </a:r>
            <a:endParaRPr sz="4800" b="1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23"/>
          <p:cNvSpPr txBox="1">
            <a:spLocks noGrp="1"/>
          </p:cNvSpPr>
          <p:nvPr>
            <p:ph type="body" idx="1"/>
          </p:nvPr>
        </p:nvSpPr>
        <p:spPr>
          <a:xfrm>
            <a:off x="3784967" y="357800"/>
            <a:ext cx="4844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Literature </a:t>
            </a:r>
            <a:r>
              <a:rPr lang="en" sz="18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Searching</a:t>
            </a: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Web of </a:t>
            </a: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 &amp; Inspec</a:t>
            </a: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SciFinder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IEEE Xplore</a:t>
            </a:r>
            <a:endParaRPr sz="1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Metrics </a:t>
            </a: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Scopus &amp; Essential Science Indicators</a:t>
            </a:r>
            <a:endParaRPr sz="1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Reference Managers</a:t>
            </a:r>
            <a:b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Zotero/Mendeley/Endnote</a:t>
            </a:r>
            <a:endParaRPr sz="1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Interlibrary </a:t>
            </a:r>
            <a:r>
              <a:rPr lang="en" sz="18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Loan/Book Orders</a:t>
            </a:r>
            <a:endParaRPr sz="18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Book a Research Session</a:t>
            </a:r>
            <a:endParaRPr sz="18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2"/>
          <p:cNvSpPr txBox="1">
            <a:spLocks noGrp="1"/>
          </p:cNvSpPr>
          <p:nvPr>
            <p:ph type="title"/>
          </p:nvPr>
        </p:nvSpPr>
        <p:spPr>
          <a:xfrm>
            <a:off x="324475" y="465975"/>
            <a:ext cx="3568800" cy="2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2"/>
          <p:cNvSpPr txBox="1">
            <a:spLocks noGrp="1"/>
          </p:cNvSpPr>
          <p:nvPr>
            <p:ph type="subTitle" idx="1"/>
          </p:nvPr>
        </p:nvSpPr>
        <p:spPr>
          <a:xfrm>
            <a:off x="324475" y="3612602"/>
            <a:ext cx="51243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50" y="203350"/>
            <a:ext cx="7692201" cy="473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</a:t>
            </a:r>
            <a:r>
              <a:rPr lang="en" dirty="0" smtClean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br>
              <a:rPr lang="en" dirty="0" smtClean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dirty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" dirty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2400" dirty="0" smtClean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guides.zsr.wfu.edu/sarah</a:t>
            </a:r>
            <a:endParaRPr sz="2400" dirty="0">
              <a:solidFill>
                <a:schemeClr val="l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75" y="962916"/>
            <a:ext cx="4360049" cy="285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>
            <a:spLocks noGrp="1"/>
          </p:cNvSpPr>
          <p:nvPr>
            <p:ph type="body" idx="1"/>
          </p:nvPr>
        </p:nvSpPr>
        <p:spPr>
          <a:xfrm>
            <a:off x="4646225" y="307000"/>
            <a:ext cx="4211700" cy="37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Science Citation Index (1945-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Social Science Citation Index (1956-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Arts &amp; Humanities Citation Index (1975-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Inspec (1969-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MEDLINE (1950- </a:t>
            </a:r>
            <a:r>
              <a:rPr lang="en" dirty="0" smtClean="0"/>
              <a:t>)</a:t>
            </a: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 smtClean="0"/>
              <a:t>Biological Abstracts (1980-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Emerging Sources Citation Index (2015- 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SciELO Citation Index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Russian Science Citation Index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KCI - Korean Journal Database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48" name="Google Shape;3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25" y="1347725"/>
            <a:ext cx="3569300" cy="7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ed-ref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4450" y="171450"/>
            <a:ext cx="6134100" cy="4000501"/>
          </a:xfrm>
          <a:prstGeom prst="rect">
            <a:avLst/>
          </a:prstGeom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829300" y="1657350"/>
            <a:ext cx="1943100" cy="742950"/>
          </a:xfrm>
          <a:prstGeom prst="wedgeRoundRectCallout">
            <a:avLst>
              <a:gd name="adj1" fmla="val -121178"/>
              <a:gd name="adj2" fmla="val -100639"/>
              <a:gd name="adj3" fmla="val 16667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1050" b="1" dirty="0">
                <a:solidFill>
                  <a:schemeClr val="accent5">
                    <a:lumMod val="50000"/>
                  </a:schemeClr>
                </a:solidFill>
              </a:rPr>
              <a:t>Cited References in blue </a:t>
            </a:r>
            <a:r>
              <a:rPr lang="en-US" sz="1050" dirty="0">
                <a:solidFill>
                  <a:schemeClr val="accent5">
                    <a:lumMod val="50000"/>
                  </a:schemeClr>
                </a:solidFill>
              </a:rPr>
              <a:t>are linked to full records (limited by your subscribed data years).</a:t>
            </a:r>
          </a:p>
          <a:p>
            <a:pPr>
              <a:defRPr/>
            </a:pP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543550" y="3371850"/>
            <a:ext cx="2286000" cy="1314450"/>
          </a:xfrm>
          <a:prstGeom prst="wedgeRoundRectCallout">
            <a:avLst>
              <a:gd name="adj1" fmla="val -191949"/>
              <a:gd name="adj2" fmla="val -75799"/>
              <a:gd name="adj3" fmla="val 16667"/>
            </a:avLst>
          </a:prstGeom>
          <a:solidFill>
            <a:srgbClr val="FFFFFF"/>
          </a:solidFill>
          <a:ln w="19050" algn="ctr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1050" b="1" dirty="0"/>
              <a:t>Cited References in plain text </a:t>
            </a:r>
            <a:r>
              <a:rPr lang="en-US" sz="1050" dirty="0"/>
              <a:t>are citations to items outside of your coverage, items not indexed in Web of Science (books, etc.), or items that have been cited incorrectly by the author (cited reference variants). </a:t>
            </a:r>
          </a:p>
          <a:p>
            <a:pPr>
              <a:defRPr/>
            </a:pPr>
            <a:endParaRPr lang="en-US" sz="1050" dirty="0"/>
          </a:p>
        </p:txBody>
      </p:sp>
      <p:sp>
        <p:nvSpPr>
          <p:cNvPr id="6" name="Oval 5"/>
          <p:cNvSpPr/>
          <p:nvPr/>
        </p:nvSpPr>
        <p:spPr bwMode="auto">
          <a:xfrm>
            <a:off x="1543050" y="2057400"/>
            <a:ext cx="628650" cy="17145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43050" y="3200400"/>
            <a:ext cx="628650" cy="17145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543050" y="2628900"/>
            <a:ext cx="628650" cy="17145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543050" y="1485900"/>
            <a:ext cx="628650" cy="17145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900" y="29718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348615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382905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50" y="34290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650" y="2286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858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85725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12573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8595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24003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257175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3086100"/>
            <a:ext cx="92392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3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384" y="1028700"/>
            <a:ext cx="1335881" cy="132159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692504" y="45720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2004</a:t>
            </a: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V="1">
            <a:off x="5143500" y="1210866"/>
            <a:ext cx="971550" cy="5036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 flipH="1">
            <a:off x="2743200" y="1943100"/>
            <a:ext cx="1143000" cy="628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3028950" y="1997869"/>
            <a:ext cx="742950" cy="350865"/>
          </a:xfrm>
          <a:prstGeom prst="rect">
            <a:avLst/>
          </a:prstGeom>
          <a:solidFill>
            <a:srgbClr val="FFFFFF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defTabSz="685800" eaLnBrk="0" hangingPunct="0">
              <a:lnSpc>
                <a:spcPct val="80000"/>
              </a:lnSpc>
              <a:spcBef>
                <a:spcPct val="50000"/>
              </a:spcBef>
              <a:buClrTx/>
            </a:pPr>
            <a:r>
              <a:rPr lang="en-US" sz="1050" i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Cited References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1485900" y="29146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1974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2286000" y="285750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1998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2114550" y="22288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2000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2000250" y="36004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1993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6172200" y="13144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2003</a:t>
            </a: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5372100" y="1314450"/>
            <a:ext cx="457200" cy="350865"/>
          </a:xfrm>
          <a:prstGeom prst="rect">
            <a:avLst/>
          </a:prstGeom>
          <a:solidFill>
            <a:srgbClr val="FFFFFF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defTabSz="685800" eaLnBrk="0" hangingPunct="0">
              <a:lnSpc>
                <a:spcPct val="80000"/>
              </a:lnSpc>
              <a:spcBef>
                <a:spcPct val="50000"/>
              </a:spcBef>
              <a:buClrTx/>
            </a:pPr>
            <a:r>
              <a:rPr lang="en-US" sz="1050" i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Times Cited</a:t>
            </a:r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 flipH="1" flipV="1">
            <a:off x="5047060" y="2318148"/>
            <a:ext cx="1010840" cy="10537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5257800" y="2628900"/>
            <a:ext cx="571500" cy="415498"/>
          </a:xfrm>
          <a:prstGeom prst="rect">
            <a:avLst/>
          </a:prstGeom>
          <a:solidFill>
            <a:srgbClr val="FFFFFF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1050" i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Related Records</a:t>
            </a:r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7200900" y="9715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2008</a:t>
            </a:r>
          </a:p>
        </p:txBody>
      </p:sp>
      <p:sp>
        <p:nvSpPr>
          <p:cNvPr id="68634" name="Text Box 26"/>
          <p:cNvSpPr txBox="1">
            <a:spLocks noChangeArrowheads="1"/>
          </p:cNvSpPr>
          <p:nvPr/>
        </p:nvSpPr>
        <p:spPr bwMode="auto">
          <a:xfrm>
            <a:off x="6400800" y="32575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2008</a:t>
            </a:r>
          </a:p>
        </p:txBody>
      </p:sp>
      <p:sp>
        <p:nvSpPr>
          <p:cNvPr id="68635" name="Text Box 27"/>
          <p:cNvSpPr txBox="1">
            <a:spLocks noChangeArrowheads="1"/>
          </p:cNvSpPr>
          <p:nvPr/>
        </p:nvSpPr>
        <p:spPr bwMode="auto">
          <a:xfrm>
            <a:off x="5829300" y="3920729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1999</a:t>
            </a:r>
          </a:p>
        </p:txBody>
      </p:sp>
      <p:sp>
        <p:nvSpPr>
          <p:cNvPr id="68636" name="Text Box 28"/>
          <p:cNvSpPr txBox="1">
            <a:spLocks noChangeArrowheads="1"/>
          </p:cNvSpPr>
          <p:nvPr/>
        </p:nvSpPr>
        <p:spPr bwMode="auto">
          <a:xfrm>
            <a:off x="7086600" y="40576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2002</a:t>
            </a:r>
          </a:p>
        </p:txBody>
      </p:sp>
      <p:sp>
        <p:nvSpPr>
          <p:cNvPr id="68637" name="Line 29"/>
          <p:cNvSpPr>
            <a:spLocks noChangeShapeType="1"/>
          </p:cNvSpPr>
          <p:nvPr/>
        </p:nvSpPr>
        <p:spPr bwMode="auto">
          <a:xfrm flipH="1" flipV="1">
            <a:off x="2857500" y="3600450"/>
            <a:ext cx="2686050" cy="228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8638" name="Line 30"/>
          <p:cNvSpPr>
            <a:spLocks noChangeShapeType="1"/>
          </p:cNvSpPr>
          <p:nvPr/>
        </p:nvSpPr>
        <p:spPr bwMode="auto">
          <a:xfrm flipH="1" flipV="1">
            <a:off x="3086100" y="3143250"/>
            <a:ext cx="2457450" cy="6286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8639" name="Text Box 31"/>
          <p:cNvSpPr txBox="1">
            <a:spLocks noChangeArrowheads="1"/>
          </p:cNvSpPr>
          <p:nvPr/>
        </p:nvSpPr>
        <p:spPr bwMode="auto">
          <a:xfrm>
            <a:off x="6343650" y="4400551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2000</a:t>
            </a:r>
          </a:p>
        </p:txBody>
      </p:sp>
      <p:sp>
        <p:nvSpPr>
          <p:cNvPr id="14370" name="Text Box 33"/>
          <p:cNvSpPr txBox="1">
            <a:spLocks noChangeArrowheads="1"/>
          </p:cNvSpPr>
          <p:nvPr/>
        </p:nvSpPr>
        <p:spPr bwMode="auto">
          <a:xfrm>
            <a:off x="4286250" y="1828801"/>
            <a:ext cx="494110" cy="276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hangingPunct="0">
              <a:spcBef>
                <a:spcPct val="50000"/>
              </a:spcBef>
              <a:buClrTx/>
            </a:pPr>
            <a:r>
              <a:rPr lang="en-US" sz="12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2000</a:t>
            </a:r>
          </a:p>
        </p:txBody>
      </p:sp>
      <p:sp>
        <p:nvSpPr>
          <p:cNvPr id="68643" name="Text Box 35"/>
          <p:cNvSpPr txBox="1">
            <a:spLocks noChangeArrowheads="1"/>
          </p:cNvSpPr>
          <p:nvPr/>
        </p:nvSpPr>
        <p:spPr bwMode="auto">
          <a:xfrm>
            <a:off x="6972300" y="1691879"/>
            <a:ext cx="342900" cy="1384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 eaLnBrk="0" hangingPunct="0">
              <a:spcBef>
                <a:spcPct val="50000"/>
              </a:spcBef>
              <a:buClrTx/>
            </a:pPr>
            <a:r>
              <a:rPr lang="en-US" sz="9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2009</a:t>
            </a:r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2836069" y="3900487"/>
            <a:ext cx="2293144" cy="1042988"/>
          </a:xfrm>
          <a:prstGeom prst="rect">
            <a:avLst/>
          </a:prstGeom>
          <a:solidFill>
            <a:srgbClr val="FFFFFF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685800" eaLnBrk="0" hangingPunct="0">
              <a:lnSpc>
                <a:spcPct val="90000"/>
              </a:lnSpc>
              <a:buClrTx/>
            </a:pPr>
            <a:r>
              <a:rPr lang="en-US" sz="105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…navigating</a:t>
            </a:r>
          </a:p>
          <a:p>
            <a:pPr defTabSz="685800" eaLnBrk="0" hangingPunct="0">
              <a:spcBef>
                <a:spcPct val="0"/>
              </a:spcBef>
              <a:buClrTx/>
              <a:buFontTx/>
              <a:buChar char="•"/>
            </a:pPr>
            <a:r>
              <a:rPr lang="en-US" sz="105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</a:t>
            </a:r>
            <a:r>
              <a:rPr lang="en-US" sz="1050" i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Backward in time</a:t>
            </a:r>
            <a:r>
              <a:rPr lang="en-US" sz="105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via </a:t>
            </a:r>
            <a:r>
              <a:rPr lang="en-US" sz="1050" b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Cited References</a:t>
            </a:r>
            <a:endParaRPr lang="en-US" sz="1050" kern="1200" dirty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685800" eaLnBrk="0" hangingPunct="0">
              <a:spcBef>
                <a:spcPct val="0"/>
              </a:spcBef>
              <a:buClrTx/>
              <a:buFontTx/>
              <a:buChar char="•"/>
            </a:pPr>
            <a:r>
              <a:rPr lang="en-US" sz="1050" i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Forward in time</a:t>
            </a:r>
            <a:r>
              <a:rPr lang="en-US" sz="105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via </a:t>
            </a:r>
            <a:r>
              <a:rPr lang="en-US" sz="1050" b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Times Cited</a:t>
            </a:r>
            <a:endParaRPr lang="en-US" sz="1050" kern="1200" dirty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  <a:p>
            <a:pPr defTabSz="685800" eaLnBrk="0" hangingPunct="0">
              <a:spcBef>
                <a:spcPct val="0"/>
              </a:spcBef>
              <a:buClrTx/>
              <a:buFontTx/>
              <a:buChar char="•"/>
            </a:pPr>
            <a:r>
              <a:rPr lang="en-US" sz="105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and through </a:t>
            </a:r>
            <a:r>
              <a:rPr lang="en-US" sz="1050" b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Related Records</a:t>
            </a:r>
            <a:endParaRPr lang="en-US" sz="1050" kern="1200" dirty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3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1" grpId="0" animBg="1"/>
      <p:bldP spid="68622" grpId="0" animBg="1"/>
      <p:bldP spid="68623" grpId="0" animBg="1"/>
      <p:bldP spid="68624" grpId="0" animBg="1"/>
      <p:bldP spid="68625" grpId="0" animBg="1"/>
      <p:bldP spid="68626" grpId="0" animBg="1"/>
      <p:bldP spid="68627" grpId="0" animBg="1"/>
      <p:bldP spid="68628" grpId="0" animBg="1"/>
      <p:bldP spid="68629" grpId="0" animBg="1"/>
      <p:bldP spid="68630" grpId="0" animBg="1"/>
      <p:bldP spid="68631" grpId="0" animBg="1"/>
      <p:bldP spid="68632" grpId="0" animBg="1"/>
      <p:bldP spid="68633" grpId="0" animBg="1"/>
      <p:bldP spid="68634" grpId="0" animBg="1"/>
      <p:bldP spid="68635" grpId="0" animBg="1"/>
      <p:bldP spid="68636" grpId="0" animBg="1"/>
      <p:bldP spid="68637" grpId="0" animBg="1"/>
      <p:bldP spid="68638" grpId="0" animBg="1"/>
      <p:bldP spid="68639" grpId="0" animBg="1"/>
      <p:bldP spid="68643" grpId="0" animBg="1"/>
      <p:bldP spid="3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1714501" y="43950"/>
            <a:ext cx="5584031" cy="640556"/>
          </a:xfrm>
        </p:spPr>
        <p:txBody>
          <a:bodyPr/>
          <a:lstStyle/>
          <a:p>
            <a:pPr eaLnBrk="1" hangingPunct="1"/>
            <a:r>
              <a:rPr lang="en-US" dirty="0" smtClean="0"/>
              <a:t>Proximity Operators</a:t>
            </a:r>
          </a:p>
        </p:txBody>
      </p:sp>
      <p:graphicFrame>
        <p:nvGraphicFramePr>
          <p:cNvPr id="155715" name="Group 67"/>
          <p:cNvGraphicFramePr>
            <a:graphicFrameLocks noGrp="1"/>
          </p:cNvGraphicFramePr>
          <p:nvPr>
            <p:ph sz="half" idx="4294967295"/>
          </p:nvPr>
        </p:nvGraphicFramePr>
        <p:xfrm>
          <a:off x="1371600" y="1657351"/>
          <a:ext cx="6343650" cy="3283235"/>
        </p:xfrm>
        <a:graphic>
          <a:graphicData uri="http://schemas.openxmlformats.org/drawingml/2006/table">
            <a:tbl>
              <a:tblPr/>
              <a:tblGrid>
                <a:gridCol w="12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6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8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Phrase Searching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Exact matches for phrases can be found by searching on terms enclosed in quotation marks. Wildcard characters can be used inside quotation marks.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“color theory” = color theory</a:t>
                      </a:r>
                      <a:endParaRPr kumimoji="0" lang="en-US" sz="12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“color* theory” = color theory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</a:t>
                      </a:r>
                      <a:r>
                        <a:rPr kumimoji="0" 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colorful theory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Near/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Finds terms in the same field; user specifies proximity. Default is 15 words if user does not specify a number.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 near/5 theory = color theory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       theory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       color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plays a role in this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theory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       theory.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this way,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Terms must occur within the same sentence.  Use in Address field </a:t>
                      </a:r>
                      <a:r>
                        <a:rPr kumimoji="0" lang="en-US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only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4500" y="684506"/>
            <a:ext cx="61722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By default, there is an implied </a:t>
            </a:r>
            <a:r>
              <a:rPr lang="en-US" sz="1200" b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connecting terms entered as a phrase. Searching a phrase retrieves records that contain all searched terms found in the titles, abstract or key words fields. </a:t>
            </a:r>
            <a:br>
              <a:rPr lang="en-US" sz="12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</a:br>
            <a:r>
              <a:rPr lang="en-US" sz="1200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                            </a:t>
            </a:r>
            <a:r>
              <a:rPr lang="en-US" sz="1200" b="1" kern="12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color theory = color AND theory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98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1" y="400051"/>
            <a:ext cx="5526881" cy="420290"/>
          </a:xfrm>
        </p:spPr>
        <p:txBody>
          <a:bodyPr/>
          <a:lstStyle/>
          <a:p>
            <a:pPr eaLnBrk="1" hangingPunct="1"/>
            <a:r>
              <a:rPr lang="en-US" sz="2400" dirty="0"/>
              <a:t>Wildcard Characters (Truncation)</a:t>
            </a: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30804" name="Group 84"/>
          <p:cNvGraphicFramePr>
            <a:graphicFrameLocks noGrp="1"/>
          </p:cNvGraphicFramePr>
          <p:nvPr/>
        </p:nvGraphicFramePr>
        <p:xfrm>
          <a:off x="1543050" y="1028700"/>
          <a:ext cx="6172200" cy="3108485"/>
        </p:xfrm>
        <a:graphic>
          <a:graphicData uri="http://schemas.openxmlformats.org/drawingml/2006/table">
            <a:tbl>
              <a:tblPr/>
              <a:tblGrid>
                <a:gridCol w="123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9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Symbol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Retrieves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Example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Zero or more characters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spc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hydroxy* = </a:t>
                      </a:r>
                      <a:r>
                        <a:rPr lang="en-US" sz="1200" b="1" spc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hydroxy</a:t>
                      </a:r>
                      <a:r>
                        <a:rPr lang="en-US" sz="1200" b="1" spc="0" baseline="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lase</a:t>
                      </a:r>
                      <a:endParaRPr lang="en-US" sz="1200" b="1" spc="0" baseline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*hydroxy = </a:t>
                      </a:r>
                      <a:r>
                        <a:rPr lang="en-US" sz="1200" b="1" spc="0" baseline="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di</a:t>
                      </a:r>
                      <a:r>
                        <a:rPr lang="en-US" sz="1200" b="1" spc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hydroxy</a:t>
                      </a:r>
                      <a:endParaRPr lang="en-US" sz="1200" b="1" spc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*hydroxy* = </a:t>
                      </a:r>
                      <a:r>
                        <a:rPr lang="en-US" sz="1200" b="1" spc="0" baseline="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poly</a:t>
                      </a:r>
                      <a:r>
                        <a:rPr lang="en-US" sz="1200" b="1" spc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hydroxy</a:t>
                      </a:r>
                      <a:r>
                        <a:rPr lang="en-US" sz="1200" b="1" spc="0" baseline="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phenyl</a:t>
                      </a:r>
                      <a:endParaRPr lang="en-US" sz="1200" b="1" spc="0" baseline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 character only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en?oblast = en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oblast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en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oblast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Zero or one character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eight$ = eight 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eight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eight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14450" y="4400550"/>
            <a:ext cx="4514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2F5897"/>
                </a:solidFill>
                <a:latin typeface="Palatino Linotype"/>
                <a:ea typeface="+mn-ea"/>
                <a:cs typeface="+mn-cs"/>
              </a:rPr>
              <a:t>Topic searches must have at least 3 characters to use *.</a:t>
            </a:r>
          </a:p>
        </p:txBody>
      </p:sp>
    </p:spTree>
    <p:extLst>
      <p:ext uri="{BB962C8B-B14F-4D97-AF65-F5344CB8AC3E}">
        <p14:creationId xmlns:p14="http://schemas.microsoft.com/office/powerpoint/2010/main" val="13005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2"/>
          <p:cNvSpPr txBox="1">
            <a:spLocks noGrp="1"/>
          </p:cNvSpPr>
          <p:nvPr>
            <p:ph type="ctrTitle"/>
          </p:nvPr>
        </p:nvSpPr>
        <p:spPr>
          <a:xfrm>
            <a:off x="992425" y="1799775"/>
            <a:ext cx="3136800" cy="17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SciFinder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6"/>
  <p:tag name="TPOS" val="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ieee_corporate_template_1">
  <a:themeElements>
    <a:clrScheme name="Custom 3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DC5D26"/>
      </a:accent1>
      <a:accent2>
        <a:srgbClr val="52A93A"/>
      </a:accent2>
      <a:accent3>
        <a:srgbClr val="FFFFFF"/>
      </a:accent3>
      <a:accent4>
        <a:srgbClr val="000000"/>
      </a:accent4>
      <a:accent5>
        <a:srgbClr val="6C0521"/>
      </a:accent5>
      <a:accent6>
        <a:srgbClr val="477E27"/>
      </a:accent6>
      <a:hlink>
        <a:srgbClr val="0080FF"/>
      </a:hlink>
      <a:folHlink>
        <a:srgbClr val="48186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50800" dist="38100" algn="r">
            <a:srgbClr val="000000">
              <a:alpha val="43000"/>
            </a:srgbClr>
          </a:outerShdw>
        </a:effectLst>
      </a:spPr>
      <a:bodyPr>
        <a:prstTxWarp prst="textNoShape">
          <a:avLst/>
        </a:prstTxWarp>
      </a:bodyPr>
      <a:lstStyle>
        <a:defPPr>
          <a:defRPr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Users_ImageStrip_Template">
  <a:themeElements>
    <a:clrScheme name="Users_ImageStrip_Templat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Users_ImageStri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Users_ImageStri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ers_ImageStri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ers_ImageStri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ers_ImageStri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ers_ImageStri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ers_ImageStri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ers_ImageStrip_Templat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IEEE Master Brand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Master Brand Template" id="{88D306AB-14EB-44ED-83D0-5CBF7F9E7AF1}" vid="{A868872A-2404-4FC7-94CA-8B1F4EF2EAE4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1432</Words>
  <Application>Microsoft Office PowerPoint</Application>
  <PresentationFormat>On-screen Show (16:9)</PresentationFormat>
  <Paragraphs>188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Courier New</vt:lpstr>
      <vt:lpstr>Wingdings 2</vt:lpstr>
      <vt:lpstr>Wingdings</vt:lpstr>
      <vt:lpstr>LucidaGrande</vt:lpstr>
      <vt:lpstr>ＭＳ Ｐゴシック</vt:lpstr>
      <vt:lpstr>Arial</vt:lpstr>
      <vt:lpstr>Trebuchet MS</vt:lpstr>
      <vt:lpstr>Calibri</vt:lpstr>
      <vt:lpstr>Palatino Linotype</vt:lpstr>
      <vt:lpstr>Roboto</vt:lpstr>
      <vt:lpstr>Century Gothic</vt:lpstr>
      <vt:lpstr>Verdana</vt:lpstr>
      <vt:lpstr>Material</vt:lpstr>
      <vt:lpstr>Executive</vt:lpstr>
      <vt:lpstr>2_ieee_corporate_template_1</vt:lpstr>
      <vt:lpstr>1_Single_Customized_Image_Template_2011</vt:lpstr>
      <vt:lpstr>1_Users_ImageStrip_Template</vt:lpstr>
      <vt:lpstr>1_IEEE Master Brand Template</vt:lpstr>
      <vt:lpstr>Inside Science  Resources</vt:lpstr>
      <vt:lpstr>    </vt:lpstr>
      <vt:lpstr>Today</vt:lpstr>
      <vt:lpstr>PowerPoint Presentation</vt:lpstr>
      <vt:lpstr>PowerPoint Presentation</vt:lpstr>
      <vt:lpstr>PowerPoint Presentation</vt:lpstr>
      <vt:lpstr>Proximity Operators</vt:lpstr>
      <vt:lpstr>Wildcard Characters (Truncation)</vt:lpstr>
      <vt:lpstr>SciFinder</vt:lpstr>
      <vt:lpstr>Chemical Abstracts → SciFinder</vt:lpstr>
      <vt:lpstr>PowerPoint Presentation</vt:lpstr>
      <vt:lpstr>PowerPoint Presentation</vt:lpstr>
      <vt:lpstr>Registry Record</vt:lpstr>
      <vt:lpstr>Journal Citation 156:676941 </vt:lpstr>
      <vt:lpstr>PowerPoint Presentation</vt:lpstr>
      <vt:lpstr>“While working in a specific sub-discipline of science, I strongly feel we need to cross the boundary of one sub-discipline and should be able to appreciate and correlate to other divisions of science and engineering.”         -Chemistry Ph.D. student</vt:lpstr>
      <vt:lpstr>IEEE Xplore Digital Library Unlimited full text access includes…</vt:lpstr>
      <vt:lpstr>IEEE Xplore has a variety of BROWSE options</vt:lpstr>
      <vt:lpstr>IEEE Xplore has a variety of SEARCH options</vt:lpstr>
      <vt:lpstr>IEEE Xplore has a variety of search options</vt:lpstr>
      <vt:lpstr>PowerPoint Presentation</vt:lpstr>
      <vt:lpstr>PowerPoint Presentation</vt:lpstr>
      <vt:lpstr>Command Search</vt:lpstr>
      <vt:lpstr>Supplemental items – PPT, video, author code</vt:lpstr>
      <vt:lpstr>PowerPoint Presentation</vt:lpstr>
      <vt:lpstr>Today</vt:lpstr>
      <vt:lpstr>https://guides.zsr.wfu.edu/metrics </vt:lpstr>
      <vt:lpstr>PowerPoint Presentation</vt:lpstr>
      <vt:lpstr>Interlibrary Loan  Books Articles Off-site storage</vt:lpstr>
      <vt:lpstr>PowerPoint Presentation</vt:lpstr>
      <vt:lpstr>Questions?  guides.zsr.wfu.edu/sarah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Inside Science  Resources</dc:title>
  <dc:creator>Jeong, Sarah H.</dc:creator>
  <cp:lastModifiedBy>Sarah Jeong</cp:lastModifiedBy>
  <cp:revision>18</cp:revision>
  <dcterms:modified xsi:type="dcterms:W3CDTF">2018-10-10T15:08:16Z</dcterms:modified>
</cp:coreProperties>
</file>